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handoutMasterIdLst>
    <p:handoutMasterId r:id="rId31"/>
  </p:handoutMasterIdLst>
  <p:sldIdLst>
    <p:sldId id="306" r:id="rId2"/>
    <p:sldId id="363" r:id="rId3"/>
    <p:sldId id="371" r:id="rId4"/>
    <p:sldId id="372" r:id="rId5"/>
    <p:sldId id="381" r:id="rId6"/>
    <p:sldId id="374" r:id="rId7"/>
    <p:sldId id="359" r:id="rId8"/>
    <p:sldId id="360" r:id="rId9"/>
    <p:sldId id="361" r:id="rId10"/>
    <p:sldId id="375" r:id="rId11"/>
    <p:sldId id="376" r:id="rId12"/>
    <p:sldId id="344" r:id="rId13"/>
    <p:sldId id="368" r:id="rId14"/>
    <p:sldId id="369" r:id="rId15"/>
    <p:sldId id="364" r:id="rId16"/>
    <p:sldId id="330" r:id="rId17"/>
    <p:sldId id="370" r:id="rId18"/>
    <p:sldId id="378" r:id="rId19"/>
    <p:sldId id="386" r:id="rId20"/>
    <p:sldId id="377" r:id="rId21"/>
    <p:sldId id="380" r:id="rId22"/>
    <p:sldId id="341" r:id="rId23"/>
    <p:sldId id="379" r:id="rId24"/>
    <p:sldId id="382" r:id="rId25"/>
    <p:sldId id="384" r:id="rId26"/>
    <p:sldId id="385" r:id="rId27"/>
    <p:sldId id="333" r:id="rId28"/>
    <p:sldId id="383" r:id="rId29"/>
  </p:sldIdLst>
  <p:sldSz cx="9144000" cy="5143500" type="screen16x9"/>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C20E"/>
    <a:srgbClr val="1765AC"/>
    <a:srgbClr val="1D2962"/>
    <a:srgbClr val="9EA481"/>
    <a:srgbClr val="0092D2"/>
    <a:srgbClr val="009DE0"/>
    <a:srgbClr val="747488"/>
    <a:srgbClr val="D60111"/>
    <a:srgbClr val="0C3183"/>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273" autoAdjust="0"/>
    <p:restoredTop sz="73429" autoAdjust="0"/>
  </p:normalViewPr>
  <p:slideViewPr>
    <p:cSldViewPr snapToGrid="0" snapToObjects="1" showGuides="1">
      <p:cViewPr varScale="1">
        <p:scale>
          <a:sx n="67" d="100"/>
          <a:sy n="67" d="100"/>
        </p:scale>
        <p:origin x="336" y="44"/>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9F37ED-C013-435F-9A18-46F711432091}"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de-DE"/>
        </a:p>
      </dgm:t>
    </dgm:pt>
    <dgm:pt modelId="{C8478EDF-9030-4284-AFC3-36D88533A454}">
      <dgm:prSet phldrT="[Text]"/>
      <dgm:spPr>
        <a:gradFill rotWithShape="0">
          <a:gsLst>
            <a:gs pos="37000">
              <a:srgbClr val="6496C7"/>
            </a:gs>
            <a:gs pos="0">
              <a:srgbClr val="1765AC"/>
            </a:gs>
            <a:gs pos="51000">
              <a:schemeClr val="accent1">
                <a:lumMod val="45000"/>
                <a:lumOff val="55000"/>
              </a:schemeClr>
            </a:gs>
            <a:gs pos="83000">
              <a:srgbClr val="EDC20E"/>
            </a:gs>
            <a:gs pos="100000">
              <a:srgbClr val="EDC20E"/>
            </a:gs>
          </a:gsLst>
          <a:lin ang="5400000" scaled="1"/>
        </a:gradFill>
      </dgm:spPr>
      <dgm:t>
        <a:bodyPr/>
        <a:lstStyle/>
        <a:p>
          <a:r>
            <a:rPr lang="en-US" noProof="0" dirty="0" smtClean="0"/>
            <a:t>Accountability</a:t>
          </a:r>
          <a:endParaRPr lang="en-US" noProof="0" dirty="0"/>
        </a:p>
      </dgm:t>
    </dgm:pt>
    <dgm:pt modelId="{3D0D7F51-4243-47B5-97C2-148EC899806F}" type="parTrans" cxnId="{24BA4678-F75D-4895-8E7E-778412315ECB}">
      <dgm:prSet/>
      <dgm:spPr/>
      <dgm:t>
        <a:bodyPr/>
        <a:lstStyle/>
        <a:p>
          <a:endParaRPr lang="de-DE"/>
        </a:p>
      </dgm:t>
    </dgm:pt>
    <dgm:pt modelId="{548AE931-E063-46BC-9A2C-F62B885247D1}" type="sibTrans" cxnId="{24BA4678-F75D-4895-8E7E-778412315ECB}">
      <dgm:prSet/>
      <dgm:spPr/>
      <dgm:t>
        <a:bodyPr/>
        <a:lstStyle/>
        <a:p>
          <a:endParaRPr lang="de-DE"/>
        </a:p>
      </dgm:t>
    </dgm:pt>
    <dgm:pt modelId="{A17418ED-56E2-49EF-9DAB-90541AAFBA6F}">
      <dgm:prSet phldrT="[Text]"/>
      <dgm:spPr/>
      <dgm:t>
        <a:bodyPr/>
        <a:lstStyle/>
        <a:p>
          <a:r>
            <a:rPr lang="de-DE" dirty="0" smtClean="0"/>
            <a:t>Control</a:t>
          </a:r>
          <a:endParaRPr lang="de-DE" dirty="0"/>
        </a:p>
      </dgm:t>
    </dgm:pt>
    <dgm:pt modelId="{8A934826-B36A-4B0A-BC6C-F045F188CD50}" type="parTrans" cxnId="{BBFD123F-1EAA-44F1-9964-714CD612604E}">
      <dgm:prSet/>
      <dgm:spPr/>
      <dgm:t>
        <a:bodyPr/>
        <a:lstStyle/>
        <a:p>
          <a:endParaRPr lang="de-DE"/>
        </a:p>
      </dgm:t>
    </dgm:pt>
    <dgm:pt modelId="{6D0758F0-9CF7-490C-8E09-B0BCA54187BC}" type="sibTrans" cxnId="{BBFD123F-1EAA-44F1-9964-714CD612604E}">
      <dgm:prSet/>
      <dgm:spPr/>
      <dgm:t>
        <a:bodyPr/>
        <a:lstStyle/>
        <a:p>
          <a:endParaRPr lang="de-DE"/>
        </a:p>
      </dgm:t>
    </dgm:pt>
    <dgm:pt modelId="{6D405A09-0AC8-430D-9894-17A58AD223CF}">
      <dgm:prSet phldrT="[Text]"/>
      <dgm:spPr/>
      <dgm:t>
        <a:bodyPr/>
        <a:lstStyle/>
        <a:p>
          <a:r>
            <a:rPr lang="de-DE" dirty="0" smtClean="0"/>
            <a:t>Compliance</a:t>
          </a:r>
          <a:endParaRPr lang="de-DE" dirty="0"/>
        </a:p>
      </dgm:t>
    </dgm:pt>
    <dgm:pt modelId="{D71EF5A7-3418-4230-82F6-072022036814}" type="parTrans" cxnId="{B31DDDB8-F160-4C27-AAD5-0CFD4BA245B6}">
      <dgm:prSet/>
      <dgm:spPr/>
      <dgm:t>
        <a:bodyPr/>
        <a:lstStyle/>
        <a:p>
          <a:endParaRPr lang="de-DE"/>
        </a:p>
      </dgm:t>
    </dgm:pt>
    <dgm:pt modelId="{13FDA7DF-F88A-41FD-BA78-DDED0398C126}" type="sibTrans" cxnId="{B31DDDB8-F160-4C27-AAD5-0CFD4BA245B6}">
      <dgm:prSet/>
      <dgm:spPr/>
      <dgm:t>
        <a:bodyPr/>
        <a:lstStyle/>
        <a:p>
          <a:endParaRPr lang="de-DE"/>
        </a:p>
      </dgm:t>
    </dgm:pt>
    <dgm:pt modelId="{BA6928BD-7A17-4D45-8591-4F648F9A3B8C}">
      <dgm:prSet phldrT="[Text]"/>
      <dgm:spPr>
        <a:solidFill>
          <a:srgbClr val="EDC20E"/>
        </a:solidFill>
      </dgm:spPr>
      <dgm:t>
        <a:bodyPr/>
        <a:lstStyle/>
        <a:p>
          <a:r>
            <a:rPr lang="en-US" noProof="0" dirty="0" smtClean="0"/>
            <a:t>Improvement</a:t>
          </a:r>
        </a:p>
        <a:p>
          <a:r>
            <a:rPr lang="de-DE" dirty="0" smtClean="0"/>
            <a:t>/Enhancement</a:t>
          </a:r>
          <a:endParaRPr lang="de-DE" dirty="0"/>
        </a:p>
      </dgm:t>
    </dgm:pt>
    <dgm:pt modelId="{D8F49952-5172-4729-ACCF-2623C7870056}" type="parTrans" cxnId="{31A52500-ACF2-49C3-90F7-52E30B2D9307}">
      <dgm:prSet/>
      <dgm:spPr/>
      <dgm:t>
        <a:bodyPr/>
        <a:lstStyle/>
        <a:p>
          <a:endParaRPr lang="de-DE"/>
        </a:p>
      </dgm:t>
    </dgm:pt>
    <dgm:pt modelId="{C31E2B4E-6625-4D5F-B3F7-CA6CE3421513}" type="sibTrans" cxnId="{31A52500-ACF2-49C3-90F7-52E30B2D9307}">
      <dgm:prSet/>
      <dgm:spPr/>
      <dgm:t>
        <a:bodyPr/>
        <a:lstStyle/>
        <a:p>
          <a:endParaRPr lang="de-DE"/>
        </a:p>
      </dgm:t>
    </dgm:pt>
    <dgm:pt modelId="{9CAD7B18-1AB0-4A23-81DC-0E834D1348EF}">
      <dgm:prSet/>
      <dgm:spPr/>
      <dgm:t>
        <a:bodyPr/>
        <a:lstStyle/>
        <a:p>
          <a:endParaRPr lang="de-DE"/>
        </a:p>
      </dgm:t>
    </dgm:pt>
    <dgm:pt modelId="{311A07F6-4E6D-4FDD-941D-DBBF708EA591}" type="parTrans" cxnId="{72FEC4DB-D7EC-41C4-8848-54FE7B3B2BDC}">
      <dgm:prSet/>
      <dgm:spPr/>
      <dgm:t>
        <a:bodyPr/>
        <a:lstStyle/>
        <a:p>
          <a:endParaRPr lang="de-DE"/>
        </a:p>
      </dgm:t>
    </dgm:pt>
    <dgm:pt modelId="{502F9F5C-A492-45AD-8138-DFB7985DA2C3}" type="sibTrans" cxnId="{72FEC4DB-D7EC-41C4-8848-54FE7B3B2BDC}">
      <dgm:prSet/>
      <dgm:spPr/>
      <dgm:t>
        <a:bodyPr/>
        <a:lstStyle/>
        <a:p>
          <a:endParaRPr lang="de-DE"/>
        </a:p>
      </dgm:t>
    </dgm:pt>
    <dgm:pt modelId="{331C2A8A-7617-44E9-A7D5-EAD1EE44E11B}" type="pres">
      <dgm:prSet presAssocID="{EC9F37ED-C013-435F-9A18-46F711432091}" presName="matrix" presStyleCnt="0">
        <dgm:presLayoutVars>
          <dgm:chMax val="1"/>
          <dgm:dir/>
          <dgm:resizeHandles val="exact"/>
        </dgm:presLayoutVars>
      </dgm:prSet>
      <dgm:spPr/>
      <dgm:t>
        <a:bodyPr/>
        <a:lstStyle/>
        <a:p>
          <a:endParaRPr lang="de-DE"/>
        </a:p>
      </dgm:t>
    </dgm:pt>
    <dgm:pt modelId="{D363DD7C-8610-4D4F-8819-FB5092CCD2A9}" type="pres">
      <dgm:prSet presAssocID="{EC9F37ED-C013-435F-9A18-46F711432091}" presName="axisShape" presStyleLbl="bgShp" presStyleIdx="0" presStyleCnt="1"/>
      <dgm:spPr/>
    </dgm:pt>
    <dgm:pt modelId="{B9D9B234-0003-4DF8-934B-02E2544679A6}" type="pres">
      <dgm:prSet presAssocID="{EC9F37ED-C013-435F-9A18-46F711432091}" presName="rect1" presStyleLbl="node1" presStyleIdx="0" presStyleCnt="4">
        <dgm:presLayoutVars>
          <dgm:chMax val="0"/>
          <dgm:chPref val="0"/>
          <dgm:bulletEnabled val="1"/>
        </dgm:presLayoutVars>
      </dgm:prSet>
      <dgm:spPr/>
      <dgm:t>
        <a:bodyPr/>
        <a:lstStyle/>
        <a:p>
          <a:endParaRPr lang="de-DE"/>
        </a:p>
      </dgm:t>
    </dgm:pt>
    <dgm:pt modelId="{E79C4971-8F35-4808-9685-E100C5DCC64E}" type="pres">
      <dgm:prSet presAssocID="{EC9F37ED-C013-435F-9A18-46F711432091}" presName="rect2" presStyleLbl="node1" presStyleIdx="1" presStyleCnt="4">
        <dgm:presLayoutVars>
          <dgm:chMax val="0"/>
          <dgm:chPref val="0"/>
          <dgm:bulletEnabled val="1"/>
        </dgm:presLayoutVars>
      </dgm:prSet>
      <dgm:spPr/>
      <dgm:t>
        <a:bodyPr/>
        <a:lstStyle/>
        <a:p>
          <a:endParaRPr lang="de-DE"/>
        </a:p>
      </dgm:t>
    </dgm:pt>
    <dgm:pt modelId="{B864129D-A47A-42C3-B1EC-46B59214476D}" type="pres">
      <dgm:prSet presAssocID="{EC9F37ED-C013-435F-9A18-46F711432091}" presName="rect3" presStyleLbl="node1" presStyleIdx="2" presStyleCnt="4">
        <dgm:presLayoutVars>
          <dgm:chMax val="0"/>
          <dgm:chPref val="0"/>
          <dgm:bulletEnabled val="1"/>
        </dgm:presLayoutVars>
      </dgm:prSet>
      <dgm:spPr/>
      <dgm:t>
        <a:bodyPr/>
        <a:lstStyle/>
        <a:p>
          <a:endParaRPr lang="de-DE"/>
        </a:p>
      </dgm:t>
    </dgm:pt>
    <dgm:pt modelId="{86F0E0E0-7D84-4F28-BAF8-0B411EEC26F8}" type="pres">
      <dgm:prSet presAssocID="{EC9F37ED-C013-435F-9A18-46F711432091}" presName="rect4" presStyleLbl="node1" presStyleIdx="3" presStyleCnt="4">
        <dgm:presLayoutVars>
          <dgm:chMax val="0"/>
          <dgm:chPref val="0"/>
          <dgm:bulletEnabled val="1"/>
        </dgm:presLayoutVars>
      </dgm:prSet>
      <dgm:spPr/>
      <dgm:t>
        <a:bodyPr/>
        <a:lstStyle/>
        <a:p>
          <a:endParaRPr lang="de-DE"/>
        </a:p>
      </dgm:t>
    </dgm:pt>
  </dgm:ptLst>
  <dgm:cxnLst>
    <dgm:cxn modelId="{B2A19B6A-13ED-4CC6-917E-4714ABF9E340}" type="presOf" srcId="{BA6928BD-7A17-4D45-8591-4F648F9A3B8C}" destId="{86F0E0E0-7D84-4F28-BAF8-0B411EEC26F8}" srcOrd="0" destOrd="0" presId="urn:microsoft.com/office/officeart/2005/8/layout/matrix2"/>
    <dgm:cxn modelId="{24BA4678-F75D-4895-8E7E-778412315ECB}" srcId="{EC9F37ED-C013-435F-9A18-46F711432091}" destId="{C8478EDF-9030-4284-AFC3-36D88533A454}" srcOrd="0" destOrd="0" parTransId="{3D0D7F51-4243-47B5-97C2-148EC899806F}" sibTransId="{548AE931-E063-46BC-9A2C-F62B885247D1}"/>
    <dgm:cxn modelId="{BBFD123F-1EAA-44F1-9964-714CD612604E}" srcId="{EC9F37ED-C013-435F-9A18-46F711432091}" destId="{A17418ED-56E2-49EF-9DAB-90541AAFBA6F}" srcOrd="1" destOrd="0" parTransId="{8A934826-B36A-4B0A-BC6C-F045F188CD50}" sibTransId="{6D0758F0-9CF7-490C-8E09-B0BCA54187BC}"/>
    <dgm:cxn modelId="{72FEC4DB-D7EC-41C4-8848-54FE7B3B2BDC}" srcId="{EC9F37ED-C013-435F-9A18-46F711432091}" destId="{9CAD7B18-1AB0-4A23-81DC-0E834D1348EF}" srcOrd="4" destOrd="0" parTransId="{311A07F6-4E6D-4FDD-941D-DBBF708EA591}" sibTransId="{502F9F5C-A492-45AD-8138-DFB7985DA2C3}"/>
    <dgm:cxn modelId="{B31DDDB8-F160-4C27-AAD5-0CFD4BA245B6}" srcId="{EC9F37ED-C013-435F-9A18-46F711432091}" destId="{6D405A09-0AC8-430D-9894-17A58AD223CF}" srcOrd="2" destOrd="0" parTransId="{D71EF5A7-3418-4230-82F6-072022036814}" sibTransId="{13FDA7DF-F88A-41FD-BA78-DDED0398C126}"/>
    <dgm:cxn modelId="{31A52500-ACF2-49C3-90F7-52E30B2D9307}" srcId="{EC9F37ED-C013-435F-9A18-46F711432091}" destId="{BA6928BD-7A17-4D45-8591-4F648F9A3B8C}" srcOrd="3" destOrd="0" parTransId="{D8F49952-5172-4729-ACCF-2623C7870056}" sibTransId="{C31E2B4E-6625-4D5F-B3F7-CA6CE3421513}"/>
    <dgm:cxn modelId="{57DB9F7C-FD4E-4CC9-91AB-A0CFF0993044}" type="presOf" srcId="{6D405A09-0AC8-430D-9894-17A58AD223CF}" destId="{B864129D-A47A-42C3-B1EC-46B59214476D}" srcOrd="0" destOrd="0" presId="urn:microsoft.com/office/officeart/2005/8/layout/matrix2"/>
    <dgm:cxn modelId="{F8978D93-2408-45FF-9295-F359A37607EF}" type="presOf" srcId="{A17418ED-56E2-49EF-9DAB-90541AAFBA6F}" destId="{E79C4971-8F35-4808-9685-E100C5DCC64E}" srcOrd="0" destOrd="0" presId="urn:microsoft.com/office/officeart/2005/8/layout/matrix2"/>
    <dgm:cxn modelId="{3A6F1DA1-5FFB-4A7C-8DF8-E76594397BAE}" type="presOf" srcId="{C8478EDF-9030-4284-AFC3-36D88533A454}" destId="{B9D9B234-0003-4DF8-934B-02E2544679A6}" srcOrd="0" destOrd="0" presId="urn:microsoft.com/office/officeart/2005/8/layout/matrix2"/>
    <dgm:cxn modelId="{9002F580-4AEE-4B06-8D94-ED79C73331BE}" type="presOf" srcId="{EC9F37ED-C013-435F-9A18-46F711432091}" destId="{331C2A8A-7617-44E9-A7D5-EAD1EE44E11B}" srcOrd="0" destOrd="0" presId="urn:microsoft.com/office/officeart/2005/8/layout/matrix2"/>
    <dgm:cxn modelId="{087AAE30-4227-419D-9C75-51FD22260CE1}" type="presParOf" srcId="{331C2A8A-7617-44E9-A7D5-EAD1EE44E11B}" destId="{D363DD7C-8610-4D4F-8819-FB5092CCD2A9}" srcOrd="0" destOrd="0" presId="urn:microsoft.com/office/officeart/2005/8/layout/matrix2"/>
    <dgm:cxn modelId="{BA2A1108-FF72-414C-8FBC-9F2DCF5F3AD3}" type="presParOf" srcId="{331C2A8A-7617-44E9-A7D5-EAD1EE44E11B}" destId="{B9D9B234-0003-4DF8-934B-02E2544679A6}" srcOrd="1" destOrd="0" presId="urn:microsoft.com/office/officeart/2005/8/layout/matrix2"/>
    <dgm:cxn modelId="{B30DC81E-D8A0-481F-B984-B72321AEA4B3}" type="presParOf" srcId="{331C2A8A-7617-44E9-A7D5-EAD1EE44E11B}" destId="{E79C4971-8F35-4808-9685-E100C5DCC64E}" srcOrd="2" destOrd="0" presId="urn:microsoft.com/office/officeart/2005/8/layout/matrix2"/>
    <dgm:cxn modelId="{D25AE197-7B1B-4FF3-814C-35A4EECFACA8}" type="presParOf" srcId="{331C2A8A-7617-44E9-A7D5-EAD1EE44E11B}" destId="{B864129D-A47A-42C3-B1EC-46B59214476D}" srcOrd="3" destOrd="0" presId="urn:microsoft.com/office/officeart/2005/8/layout/matrix2"/>
    <dgm:cxn modelId="{730C0AB2-D88A-4265-BF58-A5C9AFC8BED0}" type="presParOf" srcId="{331C2A8A-7617-44E9-A7D5-EAD1EE44E11B}" destId="{86F0E0E0-7D84-4F28-BAF8-0B411EEC26F8}"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CF63BA-D04F-419A-851D-8065C1CCEC41}" type="doc">
      <dgm:prSet loTypeId="urn:microsoft.com/office/officeart/2005/8/layout/chevron1" loCatId="process" qsTypeId="urn:microsoft.com/office/officeart/2005/8/quickstyle/simple1" qsCatId="simple" csTypeId="urn:microsoft.com/office/officeart/2005/8/colors/accent1_2" csCatId="accent1" phldr="1"/>
      <dgm:spPr/>
    </dgm:pt>
    <dgm:pt modelId="{AACBA500-11E5-4959-9426-A0CC1C5C578E}">
      <dgm:prSet phldrT="[Text]"/>
      <dgm:spPr/>
      <dgm:t>
        <a:bodyPr/>
        <a:lstStyle/>
        <a:p>
          <a:r>
            <a:rPr lang="en-US" noProof="0" dirty="0" smtClean="0"/>
            <a:t>EQA</a:t>
          </a:r>
          <a:endParaRPr lang="en-US" noProof="0" dirty="0"/>
        </a:p>
      </dgm:t>
    </dgm:pt>
    <dgm:pt modelId="{F4DB3CA0-BEF5-403F-93F7-E15A33703FA8}" type="parTrans" cxnId="{3E691D8F-5A7D-4695-A328-BD3DDB4BB5F9}">
      <dgm:prSet/>
      <dgm:spPr/>
      <dgm:t>
        <a:bodyPr/>
        <a:lstStyle/>
        <a:p>
          <a:endParaRPr lang="en-US" noProof="0" dirty="0"/>
        </a:p>
      </dgm:t>
    </dgm:pt>
    <dgm:pt modelId="{B6B65ACF-8B68-4877-AECB-380E0EE5411C}" type="sibTrans" cxnId="{3E691D8F-5A7D-4695-A328-BD3DDB4BB5F9}">
      <dgm:prSet/>
      <dgm:spPr/>
      <dgm:t>
        <a:bodyPr/>
        <a:lstStyle/>
        <a:p>
          <a:endParaRPr lang="en-US" noProof="0" dirty="0"/>
        </a:p>
      </dgm:t>
    </dgm:pt>
    <dgm:pt modelId="{C4D2D6A2-204E-47CE-94C4-7317C6CB0BB5}">
      <dgm:prSet phldrT="[Text]"/>
      <dgm:spPr/>
      <dgm:t>
        <a:bodyPr/>
        <a:lstStyle/>
        <a:p>
          <a:r>
            <a:rPr lang="en-US" noProof="0" dirty="0" smtClean="0"/>
            <a:t>(external) Standards &amp; Criteria</a:t>
          </a:r>
          <a:endParaRPr lang="en-US" noProof="0" dirty="0"/>
        </a:p>
      </dgm:t>
    </dgm:pt>
    <dgm:pt modelId="{CCED2023-4BC2-48A5-9481-26B2C93052D9}" type="parTrans" cxnId="{D3858304-70D4-4B06-B1E0-4C3D1AEA8146}">
      <dgm:prSet/>
      <dgm:spPr/>
      <dgm:t>
        <a:bodyPr/>
        <a:lstStyle/>
        <a:p>
          <a:endParaRPr lang="en-US" noProof="0" dirty="0"/>
        </a:p>
      </dgm:t>
    </dgm:pt>
    <dgm:pt modelId="{505C43E8-394B-421F-AB46-FEBD64E90A49}" type="sibTrans" cxnId="{D3858304-70D4-4B06-B1E0-4C3D1AEA8146}">
      <dgm:prSet/>
      <dgm:spPr/>
      <dgm:t>
        <a:bodyPr/>
        <a:lstStyle/>
        <a:p>
          <a:endParaRPr lang="en-US" noProof="0" dirty="0"/>
        </a:p>
      </dgm:t>
    </dgm:pt>
    <dgm:pt modelId="{DE280147-4AE3-4FDF-AE79-1C1D4F8774AE}" type="pres">
      <dgm:prSet presAssocID="{53CF63BA-D04F-419A-851D-8065C1CCEC41}" presName="Name0" presStyleCnt="0">
        <dgm:presLayoutVars>
          <dgm:dir/>
          <dgm:animLvl val="lvl"/>
          <dgm:resizeHandles val="exact"/>
        </dgm:presLayoutVars>
      </dgm:prSet>
      <dgm:spPr/>
    </dgm:pt>
    <dgm:pt modelId="{1754B053-4BEA-4AA8-A551-EDD46DE5A2B8}" type="pres">
      <dgm:prSet presAssocID="{AACBA500-11E5-4959-9426-A0CC1C5C578E}" presName="parTxOnly" presStyleLbl="node1" presStyleIdx="0" presStyleCnt="2">
        <dgm:presLayoutVars>
          <dgm:chMax val="0"/>
          <dgm:chPref val="0"/>
          <dgm:bulletEnabled val="1"/>
        </dgm:presLayoutVars>
      </dgm:prSet>
      <dgm:spPr/>
      <dgm:t>
        <a:bodyPr/>
        <a:lstStyle/>
        <a:p>
          <a:endParaRPr lang="de-DE"/>
        </a:p>
      </dgm:t>
    </dgm:pt>
    <dgm:pt modelId="{F2C6403E-A3DE-4AE6-A2DB-585C54326AE9}" type="pres">
      <dgm:prSet presAssocID="{B6B65ACF-8B68-4877-AECB-380E0EE5411C}" presName="parTxOnlySpace" presStyleCnt="0"/>
      <dgm:spPr/>
    </dgm:pt>
    <dgm:pt modelId="{501C3530-E0AC-4277-8626-5B69A154F0FF}" type="pres">
      <dgm:prSet presAssocID="{C4D2D6A2-204E-47CE-94C4-7317C6CB0BB5}" presName="parTxOnly" presStyleLbl="node1" presStyleIdx="1" presStyleCnt="2">
        <dgm:presLayoutVars>
          <dgm:chMax val="0"/>
          <dgm:chPref val="0"/>
          <dgm:bulletEnabled val="1"/>
        </dgm:presLayoutVars>
      </dgm:prSet>
      <dgm:spPr/>
      <dgm:t>
        <a:bodyPr/>
        <a:lstStyle/>
        <a:p>
          <a:endParaRPr lang="de-DE"/>
        </a:p>
      </dgm:t>
    </dgm:pt>
  </dgm:ptLst>
  <dgm:cxnLst>
    <dgm:cxn modelId="{F68715C0-67EB-4FCD-B675-0DFF56564883}" type="presOf" srcId="{C4D2D6A2-204E-47CE-94C4-7317C6CB0BB5}" destId="{501C3530-E0AC-4277-8626-5B69A154F0FF}" srcOrd="0" destOrd="0" presId="urn:microsoft.com/office/officeart/2005/8/layout/chevron1"/>
    <dgm:cxn modelId="{EEF73304-D5D3-4273-9831-BFC99E181B47}" type="presOf" srcId="{AACBA500-11E5-4959-9426-A0CC1C5C578E}" destId="{1754B053-4BEA-4AA8-A551-EDD46DE5A2B8}" srcOrd="0" destOrd="0" presId="urn:microsoft.com/office/officeart/2005/8/layout/chevron1"/>
    <dgm:cxn modelId="{D3858304-70D4-4B06-B1E0-4C3D1AEA8146}" srcId="{53CF63BA-D04F-419A-851D-8065C1CCEC41}" destId="{C4D2D6A2-204E-47CE-94C4-7317C6CB0BB5}" srcOrd="1" destOrd="0" parTransId="{CCED2023-4BC2-48A5-9481-26B2C93052D9}" sibTransId="{505C43E8-394B-421F-AB46-FEBD64E90A49}"/>
    <dgm:cxn modelId="{3E691D8F-5A7D-4695-A328-BD3DDB4BB5F9}" srcId="{53CF63BA-D04F-419A-851D-8065C1CCEC41}" destId="{AACBA500-11E5-4959-9426-A0CC1C5C578E}" srcOrd="0" destOrd="0" parTransId="{F4DB3CA0-BEF5-403F-93F7-E15A33703FA8}" sibTransId="{B6B65ACF-8B68-4877-AECB-380E0EE5411C}"/>
    <dgm:cxn modelId="{B9C47910-9C12-4666-983F-12B7E29F58B3}" type="presOf" srcId="{53CF63BA-D04F-419A-851D-8065C1CCEC41}" destId="{DE280147-4AE3-4FDF-AE79-1C1D4F8774AE}" srcOrd="0" destOrd="0" presId="urn:microsoft.com/office/officeart/2005/8/layout/chevron1"/>
    <dgm:cxn modelId="{65B8C250-5788-444D-A4D0-3CCAD6D286F5}" type="presParOf" srcId="{DE280147-4AE3-4FDF-AE79-1C1D4F8774AE}" destId="{1754B053-4BEA-4AA8-A551-EDD46DE5A2B8}" srcOrd="0" destOrd="0" presId="urn:microsoft.com/office/officeart/2005/8/layout/chevron1"/>
    <dgm:cxn modelId="{27F73AE6-F9E2-4B63-AD57-C71CDDB93D4C}" type="presParOf" srcId="{DE280147-4AE3-4FDF-AE79-1C1D4F8774AE}" destId="{F2C6403E-A3DE-4AE6-A2DB-585C54326AE9}" srcOrd="1" destOrd="0" presId="urn:microsoft.com/office/officeart/2005/8/layout/chevron1"/>
    <dgm:cxn modelId="{8C52E316-8B31-4229-8D14-18AD6C1FB848}" type="presParOf" srcId="{DE280147-4AE3-4FDF-AE79-1C1D4F8774AE}" destId="{501C3530-E0AC-4277-8626-5B69A154F0FF}" srcOrd="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3CF63BA-D04F-419A-851D-8065C1CCEC41}" type="doc">
      <dgm:prSet loTypeId="urn:microsoft.com/office/officeart/2005/8/layout/chevron1" loCatId="process" qsTypeId="urn:microsoft.com/office/officeart/2005/8/quickstyle/simple1" qsCatId="simple" csTypeId="urn:microsoft.com/office/officeart/2005/8/colors/accent1_2" csCatId="accent1" phldr="1"/>
      <dgm:spPr/>
    </dgm:pt>
    <dgm:pt modelId="{AACBA500-11E5-4959-9426-A0CC1C5C578E}">
      <dgm:prSet phldrT="[Text]"/>
      <dgm:spPr/>
      <dgm:t>
        <a:bodyPr/>
        <a:lstStyle/>
        <a:p>
          <a:r>
            <a:rPr lang="en-US" noProof="0" dirty="0" smtClean="0"/>
            <a:t>IQA</a:t>
          </a:r>
          <a:endParaRPr lang="en-US" noProof="0" dirty="0"/>
        </a:p>
      </dgm:t>
    </dgm:pt>
    <dgm:pt modelId="{F4DB3CA0-BEF5-403F-93F7-E15A33703FA8}" type="parTrans" cxnId="{3E691D8F-5A7D-4695-A328-BD3DDB4BB5F9}">
      <dgm:prSet/>
      <dgm:spPr/>
      <dgm:t>
        <a:bodyPr/>
        <a:lstStyle/>
        <a:p>
          <a:endParaRPr lang="en-US" noProof="0" dirty="0"/>
        </a:p>
      </dgm:t>
    </dgm:pt>
    <dgm:pt modelId="{B6B65ACF-8B68-4877-AECB-380E0EE5411C}" type="sibTrans" cxnId="{3E691D8F-5A7D-4695-A328-BD3DDB4BB5F9}">
      <dgm:prSet/>
      <dgm:spPr/>
      <dgm:t>
        <a:bodyPr/>
        <a:lstStyle/>
        <a:p>
          <a:endParaRPr lang="en-US" noProof="0" dirty="0"/>
        </a:p>
      </dgm:t>
    </dgm:pt>
    <dgm:pt modelId="{C4D2D6A2-204E-47CE-94C4-7317C6CB0BB5}">
      <dgm:prSet phldrT="[Text]"/>
      <dgm:spPr/>
      <dgm:t>
        <a:bodyPr/>
        <a:lstStyle/>
        <a:p>
          <a:r>
            <a:rPr lang="en-US" noProof="0" dirty="0" smtClean="0"/>
            <a:t>Mission, Vision of the HEI</a:t>
          </a:r>
        </a:p>
      </dgm:t>
    </dgm:pt>
    <dgm:pt modelId="{CCED2023-4BC2-48A5-9481-26B2C93052D9}" type="parTrans" cxnId="{D3858304-70D4-4B06-B1E0-4C3D1AEA8146}">
      <dgm:prSet/>
      <dgm:spPr/>
      <dgm:t>
        <a:bodyPr/>
        <a:lstStyle/>
        <a:p>
          <a:endParaRPr lang="en-US" noProof="0" dirty="0"/>
        </a:p>
      </dgm:t>
    </dgm:pt>
    <dgm:pt modelId="{505C43E8-394B-421F-AB46-FEBD64E90A49}" type="sibTrans" cxnId="{D3858304-70D4-4B06-B1E0-4C3D1AEA8146}">
      <dgm:prSet/>
      <dgm:spPr/>
      <dgm:t>
        <a:bodyPr/>
        <a:lstStyle/>
        <a:p>
          <a:endParaRPr lang="en-US" noProof="0" dirty="0"/>
        </a:p>
      </dgm:t>
    </dgm:pt>
    <dgm:pt modelId="{DE280147-4AE3-4FDF-AE79-1C1D4F8774AE}" type="pres">
      <dgm:prSet presAssocID="{53CF63BA-D04F-419A-851D-8065C1CCEC41}" presName="Name0" presStyleCnt="0">
        <dgm:presLayoutVars>
          <dgm:dir/>
          <dgm:animLvl val="lvl"/>
          <dgm:resizeHandles val="exact"/>
        </dgm:presLayoutVars>
      </dgm:prSet>
      <dgm:spPr/>
    </dgm:pt>
    <dgm:pt modelId="{1754B053-4BEA-4AA8-A551-EDD46DE5A2B8}" type="pres">
      <dgm:prSet presAssocID="{AACBA500-11E5-4959-9426-A0CC1C5C578E}" presName="parTxOnly" presStyleLbl="node1" presStyleIdx="0" presStyleCnt="2">
        <dgm:presLayoutVars>
          <dgm:chMax val="0"/>
          <dgm:chPref val="0"/>
          <dgm:bulletEnabled val="1"/>
        </dgm:presLayoutVars>
      </dgm:prSet>
      <dgm:spPr/>
      <dgm:t>
        <a:bodyPr/>
        <a:lstStyle/>
        <a:p>
          <a:endParaRPr lang="de-DE"/>
        </a:p>
      </dgm:t>
    </dgm:pt>
    <dgm:pt modelId="{F2C6403E-A3DE-4AE6-A2DB-585C54326AE9}" type="pres">
      <dgm:prSet presAssocID="{B6B65ACF-8B68-4877-AECB-380E0EE5411C}" presName="parTxOnlySpace" presStyleCnt="0"/>
      <dgm:spPr/>
    </dgm:pt>
    <dgm:pt modelId="{501C3530-E0AC-4277-8626-5B69A154F0FF}" type="pres">
      <dgm:prSet presAssocID="{C4D2D6A2-204E-47CE-94C4-7317C6CB0BB5}" presName="parTxOnly" presStyleLbl="node1" presStyleIdx="1" presStyleCnt="2">
        <dgm:presLayoutVars>
          <dgm:chMax val="0"/>
          <dgm:chPref val="0"/>
          <dgm:bulletEnabled val="1"/>
        </dgm:presLayoutVars>
      </dgm:prSet>
      <dgm:spPr/>
      <dgm:t>
        <a:bodyPr/>
        <a:lstStyle/>
        <a:p>
          <a:endParaRPr lang="de-DE"/>
        </a:p>
      </dgm:t>
    </dgm:pt>
  </dgm:ptLst>
  <dgm:cxnLst>
    <dgm:cxn modelId="{F68715C0-67EB-4FCD-B675-0DFF56564883}" type="presOf" srcId="{C4D2D6A2-204E-47CE-94C4-7317C6CB0BB5}" destId="{501C3530-E0AC-4277-8626-5B69A154F0FF}" srcOrd="0" destOrd="0" presId="urn:microsoft.com/office/officeart/2005/8/layout/chevron1"/>
    <dgm:cxn modelId="{EEF73304-D5D3-4273-9831-BFC99E181B47}" type="presOf" srcId="{AACBA500-11E5-4959-9426-A0CC1C5C578E}" destId="{1754B053-4BEA-4AA8-A551-EDD46DE5A2B8}" srcOrd="0" destOrd="0" presId="urn:microsoft.com/office/officeart/2005/8/layout/chevron1"/>
    <dgm:cxn modelId="{D3858304-70D4-4B06-B1E0-4C3D1AEA8146}" srcId="{53CF63BA-D04F-419A-851D-8065C1CCEC41}" destId="{C4D2D6A2-204E-47CE-94C4-7317C6CB0BB5}" srcOrd="1" destOrd="0" parTransId="{CCED2023-4BC2-48A5-9481-26B2C93052D9}" sibTransId="{505C43E8-394B-421F-AB46-FEBD64E90A49}"/>
    <dgm:cxn modelId="{3E691D8F-5A7D-4695-A328-BD3DDB4BB5F9}" srcId="{53CF63BA-D04F-419A-851D-8065C1CCEC41}" destId="{AACBA500-11E5-4959-9426-A0CC1C5C578E}" srcOrd="0" destOrd="0" parTransId="{F4DB3CA0-BEF5-403F-93F7-E15A33703FA8}" sibTransId="{B6B65ACF-8B68-4877-AECB-380E0EE5411C}"/>
    <dgm:cxn modelId="{B9C47910-9C12-4666-983F-12B7E29F58B3}" type="presOf" srcId="{53CF63BA-D04F-419A-851D-8065C1CCEC41}" destId="{DE280147-4AE3-4FDF-AE79-1C1D4F8774AE}" srcOrd="0" destOrd="0" presId="urn:microsoft.com/office/officeart/2005/8/layout/chevron1"/>
    <dgm:cxn modelId="{65B8C250-5788-444D-A4D0-3CCAD6D286F5}" type="presParOf" srcId="{DE280147-4AE3-4FDF-AE79-1C1D4F8774AE}" destId="{1754B053-4BEA-4AA8-A551-EDD46DE5A2B8}" srcOrd="0" destOrd="0" presId="urn:microsoft.com/office/officeart/2005/8/layout/chevron1"/>
    <dgm:cxn modelId="{27F73AE6-F9E2-4B63-AD57-C71CDDB93D4C}" type="presParOf" srcId="{DE280147-4AE3-4FDF-AE79-1C1D4F8774AE}" destId="{F2C6403E-A3DE-4AE6-A2DB-585C54326AE9}" srcOrd="1" destOrd="0" presId="urn:microsoft.com/office/officeart/2005/8/layout/chevron1"/>
    <dgm:cxn modelId="{8C52E316-8B31-4229-8D14-18AD6C1FB848}" type="presParOf" srcId="{DE280147-4AE3-4FDF-AE79-1C1D4F8774AE}" destId="{501C3530-E0AC-4277-8626-5B69A154F0FF}" srcOrd="2"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63DD7C-8610-4D4F-8819-FB5092CCD2A9}">
      <dsp:nvSpPr>
        <dsp:cNvPr id="0" name=""/>
        <dsp:cNvSpPr/>
      </dsp:nvSpPr>
      <dsp:spPr>
        <a:xfrm>
          <a:off x="1016000" y="0"/>
          <a:ext cx="4064000" cy="4064000"/>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D9B234-0003-4DF8-934B-02E2544679A6}">
      <dsp:nvSpPr>
        <dsp:cNvPr id="0" name=""/>
        <dsp:cNvSpPr/>
      </dsp:nvSpPr>
      <dsp:spPr>
        <a:xfrm>
          <a:off x="1280160" y="264160"/>
          <a:ext cx="1625600" cy="1625600"/>
        </a:xfrm>
        <a:prstGeom prst="roundRect">
          <a:avLst/>
        </a:prstGeom>
        <a:gradFill rotWithShape="0">
          <a:gsLst>
            <a:gs pos="37000">
              <a:srgbClr val="6496C7"/>
            </a:gs>
            <a:gs pos="0">
              <a:srgbClr val="1765AC"/>
            </a:gs>
            <a:gs pos="51000">
              <a:schemeClr val="accent1">
                <a:lumMod val="45000"/>
                <a:lumOff val="55000"/>
              </a:schemeClr>
            </a:gs>
            <a:gs pos="83000">
              <a:srgbClr val="EDC20E"/>
            </a:gs>
            <a:gs pos="100000">
              <a:srgbClr val="EDC20E"/>
            </a:gs>
          </a:gsLst>
          <a:lin ang="54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noProof="0" dirty="0" smtClean="0"/>
            <a:t>Accountability</a:t>
          </a:r>
          <a:endParaRPr lang="en-US" sz="1700" kern="1200" noProof="0" dirty="0"/>
        </a:p>
      </dsp:txBody>
      <dsp:txXfrm>
        <a:off x="1359515" y="343515"/>
        <a:ext cx="1466890" cy="1466890"/>
      </dsp:txXfrm>
    </dsp:sp>
    <dsp:sp modelId="{E79C4971-8F35-4808-9685-E100C5DCC64E}">
      <dsp:nvSpPr>
        <dsp:cNvPr id="0" name=""/>
        <dsp:cNvSpPr/>
      </dsp:nvSpPr>
      <dsp:spPr>
        <a:xfrm>
          <a:off x="3190240" y="264160"/>
          <a:ext cx="1625600"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de-DE" sz="1700" kern="1200" dirty="0" smtClean="0"/>
            <a:t>Control</a:t>
          </a:r>
          <a:endParaRPr lang="de-DE" sz="1700" kern="1200" dirty="0"/>
        </a:p>
      </dsp:txBody>
      <dsp:txXfrm>
        <a:off x="3269595" y="343515"/>
        <a:ext cx="1466890" cy="1466890"/>
      </dsp:txXfrm>
    </dsp:sp>
    <dsp:sp modelId="{B864129D-A47A-42C3-B1EC-46B59214476D}">
      <dsp:nvSpPr>
        <dsp:cNvPr id="0" name=""/>
        <dsp:cNvSpPr/>
      </dsp:nvSpPr>
      <dsp:spPr>
        <a:xfrm>
          <a:off x="1280160" y="2174240"/>
          <a:ext cx="1625600" cy="162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de-DE" sz="1700" kern="1200" dirty="0" smtClean="0"/>
            <a:t>Compliance</a:t>
          </a:r>
          <a:endParaRPr lang="de-DE" sz="1700" kern="1200" dirty="0"/>
        </a:p>
      </dsp:txBody>
      <dsp:txXfrm>
        <a:off x="1359515" y="2253595"/>
        <a:ext cx="1466890" cy="1466890"/>
      </dsp:txXfrm>
    </dsp:sp>
    <dsp:sp modelId="{86F0E0E0-7D84-4F28-BAF8-0B411EEC26F8}">
      <dsp:nvSpPr>
        <dsp:cNvPr id="0" name=""/>
        <dsp:cNvSpPr/>
      </dsp:nvSpPr>
      <dsp:spPr>
        <a:xfrm>
          <a:off x="3190240" y="2174240"/>
          <a:ext cx="1625600" cy="1625600"/>
        </a:xfrm>
        <a:prstGeom prst="roundRect">
          <a:avLst/>
        </a:prstGeom>
        <a:solidFill>
          <a:srgbClr val="EDC20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noProof="0" dirty="0" smtClean="0"/>
            <a:t>Improvement</a:t>
          </a:r>
        </a:p>
        <a:p>
          <a:pPr lvl="0" algn="ctr" defTabSz="755650">
            <a:lnSpc>
              <a:spcPct val="90000"/>
            </a:lnSpc>
            <a:spcBef>
              <a:spcPct val="0"/>
            </a:spcBef>
            <a:spcAft>
              <a:spcPct val="35000"/>
            </a:spcAft>
          </a:pPr>
          <a:r>
            <a:rPr lang="de-DE" sz="1700" kern="1200" dirty="0" smtClean="0"/>
            <a:t>/Enhancement</a:t>
          </a:r>
          <a:endParaRPr lang="de-DE" sz="1700" kern="1200" dirty="0"/>
        </a:p>
      </dsp:txBody>
      <dsp:txXfrm>
        <a:off x="3269595" y="2253595"/>
        <a:ext cx="1466890" cy="14668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54B053-4BEA-4AA8-A551-EDD46DE5A2B8}">
      <dsp:nvSpPr>
        <dsp:cNvPr id="0" name=""/>
        <dsp:cNvSpPr/>
      </dsp:nvSpPr>
      <dsp:spPr>
        <a:xfrm>
          <a:off x="5357" y="1391443"/>
          <a:ext cx="3202781" cy="128111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en-US" sz="2800" kern="1200" noProof="0" dirty="0" smtClean="0"/>
            <a:t>EQA</a:t>
          </a:r>
          <a:endParaRPr lang="en-US" sz="2800" kern="1200" noProof="0" dirty="0"/>
        </a:p>
      </dsp:txBody>
      <dsp:txXfrm>
        <a:off x="645913" y="1391443"/>
        <a:ext cx="1921669" cy="1281112"/>
      </dsp:txXfrm>
    </dsp:sp>
    <dsp:sp modelId="{501C3530-E0AC-4277-8626-5B69A154F0FF}">
      <dsp:nvSpPr>
        <dsp:cNvPr id="0" name=""/>
        <dsp:cNvSpPr/>
      </dsp:nvSpPr>
      <dsp:spPr>
        <a:xfrm>
          <a:off x="2887860" y="1391443"/>
          <a:ext cx="3202781" cy="128111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en-US" sz="2800" kern="1200" noProof="0" dirty="0" smtClean="0"/>
            <a:t>(external) Standards &amp; Criteria</a:t>
          </a:r>
          <a:endParaRPr lang="en-US" sz="2800" kern="1200" noProof="0" dirty="0"/>
        </a:p>
      </dsp:txBody>
      <dsp:txXfrm>
        <a:off x="3528416" y="1391443"/>
        <a:ext cx="1921669" cy="12811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54B053-4BEA-4AA8-A551-EDD46DE5A2B8}">
      <dsp:nvSpPr>
        <dsp:cNvPr id="0" name=""/>
        <dsp:cNvSpPr/>
      </dsp:nvSpPr>
      <dsp:spPr>
        <a:xfrm>
          <a:off x="5357" y="1391443"/>
          <a:ext cx="3202781" cy="128111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en-US" sz="2800" kern="1200" noProof="0" dirty="0" smtClean="0"/>
            <a:t>IQA</a:t>
          </a:r>
          <a:endParaRPr lang="en-US" sz="2800" kern="1200" noProof="0" dirty="0"/>
        </a:p>
      </dsp:txBody>
      <dsp:txXfrm>
        <a:off x="645913" y="1391443"/>
        <a:ext cx="1921669" cy="1281112"/>
      </dsp:txXfrm>
    </dsp:sp>
    <dsp:sp modelId="{501C3530-E0AC-4277-8626-5B69A154F0FF}">
      <dsp:nvSpPr>
        <dsp:cNvPr id="0" name=""/>
        <dsp:cNvSpPr/>
      </dsp:nvSpPr>
      <dsp:spPr>
        <a:xfrm>
          <a:off x="2887860" y="1391443"/>
          <a:ext cx="3202781" cy="1281112"/>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lvl="0" algn="ctr" defTabSz="1244600">
            <a:lnSpc>
              <a:spcPct val="90000"/>
            </a:lnSpc>
            <a:spcBef>
              <a:spcPct val="0"/>
            </a:spcBef>
            <a:spcAft>
              <a:spcPct val="35000"/>
            </a:spcAft>
          </a:pPr>
          <a:r>
            <a:rPr lang="en-US" sz="2800" kern="1200" noProof="0" dirty="0" smtClean="0"/>
            <a:t>Mission, Vision of the HEI</a:t>
          </a:r>
        </a:p>
      </dsp:txBody>
      <dsp:txXfrm>
        <a:off x="3528416" y="1391443"/>
        <a:ext cx="1921669" cy="1281112"/>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9B1D41-0948-6A4C-85AB-86CF803EEBAD}" type="datetimeFigureOut">
              <a:rPr lang="es-ES" smtClean="0"/>
              <a:t>09/04/2020</a:t>
            </a:fld>
            <a:endParaRPr lang="es-ES" dirty="0"/>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5B67E6F-4D0A-D142-9AD0-4DBDD0B45586}" type="slidenum">
              <a:rPr lang="es-ES" smtClean="0"/>
              <a:t>‹Nr.›</a:t>
            </a:fld>
            <a:endParaRPr lang="es-ES" dirty="0"/>
          </a:p>
        </p:txBody>
      </p:sp>
    </p:spTree>
    <p:extLst>
      <p:ext uri="{BB962C8B-B14F-4D97-AF65-F5344CB8AC3E}">
        <p14:creationId xmlns:p14="http://schemas.microsoft.com/office/powerpoint/2010/main" val="18124057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84CB5E-F4FD-8D4D-8BA5-37232DE7591A}" type="datetimeFigureOut">
              <a:rPr lang="es-ES" smtClean="0"/>
              <a:t>09/04/2020</a:t>
            </a:fld>
            <a:endParaRPr lang="es-ES" dirty="0"/>
          </a:p>
        </p:txBody>
      </p:sp>
      <p:sp>
        <p:nvSpPr>
          <p:cNvPr id="4" name="Marcador de imagen d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5D234F-EF71-0C4C-AA5C-0A068C57C520}" type="slidenum">
              <a:rPr lang="es-ES" smtClean="0"/>
              <a:t>‹Nr.›</a:t>
            </a:fld>
            <a:endParaRPr lang="es-ES" dirty="0"/>
          </a:p>
        </p:txBody>
      </p:sp>
    </p:spTree>
    <p:extLst>
      <p:ext uri="{BB962C8B-B14F-4D97-AF65-F5344CB8AC3E}">
        <p14:creationId xmlns:p14="http://schemas.microsoft.com/office/powerpoint/2010/main" val="36614211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ED5D234F-EF71-0C4C-AA5C-0A068C57C520}" type="slidenum">
              <a:rPr lang="es-ES" smtClean="0"/>
              <a:t>2</a:t>
            </a:fld>
            <a:endParaRPr lang="es-ES" dirty="0"/>
          </a:p>
        </p:txBody>
      </p:sp>
    </p:spTree>
    <p:extLst>
      <p:ext uri="{BB962C8B-B14F-4D97-AF65-F5344CB8AC3E}">
        <p14:creationId xmlns:p14="http://schemas.microsoft.com/office/powerpoint/2010/main" val="2989520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ED5D234F-EF71-0C4C-AA5C-0A068C57C520}" type="slidenum">
              <a:rPr lang="es-ES" smtClean="0"/>
              <a:t>6</a:t>
            </a:fld>
            <a:endParaRPr lang="es-ES" dirty="0"/>
          </a:p>
        </p:txBody>
      </p:sp>
    </p:spTree>
    <p:extLst>
      <p:ext uri="{BB962C8B-B14F-4D97-AF65-F5344CB8AC3E}">
        <p14:creationId xmlns:p14="http://schemas.microsoft.com/office/powerpoint/2010/main" val="2882705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ED5D234F-EF71-0C4C-AA5C-0A068C57C520}" type="slidenum">
              <a:rPr lang="es-ES" smtClean="0"/>
              <a:t>7</a:t>
            </a:fld>
            <a:endParaRPr lang="es-ES" dirty="0"/>
          </a:p>
        </p:txBody>
      </p:sp>
    </p:spTree>
    <p:extLst>
      <p:ext uri="{BB962C8B-B14F-4D97-AF65-F5344CB8AC3E}">
        <p14:creationId xmlns:p14="http://schemas.microsoft.com/office/powerpoint/2010/main" val="42064183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ED5D234F-EF71-0C4C-AA5C-0A068C57C520}" type="slidenum">
              <a:rPr lang="es-ES" smtClean="0"/>
              <a:t>12</a:t>
            </a:fld>
            <a:endParaRPr lang="es-ES" dirty="0"/>
          </a:p>
        </p:txBody>
      </p:sp>
    </p:spTree>
    <p:extLst>
      <p:ext uri="{BB962C8B-B14F-4D97-AF65-F5344CB8AC3E}">
        <p14:creationId xmlns:p14="http://schemas.microsoft.com/office/powerpoint/2010/main" val="2366911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ED5D234F-EF71-0C4C-AA5C-0A068C57C520}" type="slidenum">
              <a:rPr lang="es-ES" smtClean="0"/>
              <a:t>13</a:t>
            </a:fld>
            <a:endParaRPr lang="es-ES" dirty="0"/>
          </a:p>
        </p:txBody>
      </p:sp>
    </p:spTree>
    <p:extLst>
      <p:ext uri="{BB962C8B-B14F-4D97-AF65-F5344CB8AC3E}">
        <p14:creationId xmlns:p14="http://schemas.microsoft.com/office/powerpoint/2010/main" val="31472378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p:spTree>
      <p:nvGrpSpPr>
        <p:cNvPr id="1" name=""/>
        <p:cNvGrpSpPr/>
        <p:nvPr/>
      </p:nvGrpSpPr>
      <p:grpSpPr>
        <a:xfrm>
          <a:off x="0" y="0"/>
          <a:ext cx="0" cy="0"/>
          <a:chOff x="0" y="0"/>
          <a:chExt cx="0" cy="0"/>
        </a:xfrm>
      </p:grpSpPr>
      <p:pic>
        <p:nvPicPr>
          <p:cNvPr id="2" name="Imagen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521"/>
            <a:ext cx="9130473" cy="5140456"/>
          </a:xfrm>
          <a:prstGeom prst="rect">
            <a:avLst/>
          </a:prstGeom>
        </p:spPr>
      </p:pic>
      <p:sp>
        <p:nvSpPr>
          <p:cNvPr id="9" name="Marcador de texto 8"/>
          <p:cNvSpPr>
            <a:spLocks noGrp="1"/>
          </p:cNvSpPr>
          <p:nvPr>
            <p:ph type="body" sz="quarter" idx="10" hasCustomPrompt="1"/>
          </p:nvPr>
        </p:nvSpPr>
        <p:spPr>
          <a:xfrm>
            <a:off x="597857" y="1883618"/>
            <a:ext cx="4282909" cy="711317"/>
          </a:xfrm>
          <a:prstGeom prst="rect">
            <a:avLst/>
          </a:prstGeom>
        </p:spPr>
        <p:txBody>
          <a:bodyPr vert="horz"/>
          <a:lstStyle>
            <a:lvl1pPr marL="0" indent="0">
              <a:buNone/>
              <a:defRPr sz="2000" b="1" i="0">
                <a:solidFill>
                  <a:srgbClr val="1D2962"/>
                </a:solidFill>
                <a:latin typeface="+mj-lt"/>
                <a:cs typeface="Arial"/>
              </a:defRPr>
            </a:lvl1pPr>
          </a:lstStyle>
          <a:p>
            <a:pPr lvl="0"/>
            <a:r>
              <a:rPr lang="es-ES_tradnl" dirty="0"/>
              <a:t>TITLE</a:t>
            </a:r>
          </a:p>
        </p:txBody>
      </p:sp>
      <p:sp>
        <p:nvSpPr>
          <p:cNvPr id="11" name="Marcador de texto 10"/>
          <p:cNvSpPr>
            <a:spLocks noGrp="1"/>
          </p:cNvSpPr>
          <p:nvPr>
            <p:ph type="body" sz="quarter" idx="11" hasCustomPrompt="1"/>
          </p:nvPr>
        </p:nvSpPr>
        <p:spPr>
          <a:xfrm>
            <a:off x="631279" y="2649532"/>
            <a:ext cx="4518881" cy="325120"/>
          </a:xfrm>
          <a:prstGeom prst="rect">
            <a:avLst/>
          </a:prstGeom>
        </p:spPr>
        <p:txBody>
          <a:bodyPr vert="horz"/>
          <a:lstStyle>
            <a:lvl1pPr marL="0" indent="0">
              <a:buNone/>
              <a:defRPr sz="1300" b="1">
                <a:solidFill>
                  <a:srgbClr val="1765AC"/>
                </a:solidFill>
                <a:latin typeface="+mj-lt"/>
                <a:cs typeface="Arial"/>
              </a:defRPr>
            </a:lvl1pPr>
          </a:lstStyle>
          <a:p>
            <a:pPr lvl="0"/>
            <a:r>
              <a:rPr lang="es-ES_tradnl" dirty="0"/>
              <a:t>EVENT TITLE</a:t>
            </a:r>
          </a:p>
        </p:txBody>
      </p:sp>
      <p:sp>
        <p:nvSpPr>
          <p:cNvPr id="12" name="Marcador de texto 10"/>
          <p:cNvSpPr>
            <a:spLocks noGrp="1"/>
          </p:cNvSpPr>
          <p:nvPr>
            <p:ph type="body" sz="quarter" idx="12" hasCustomPrompt="1"/>
          </p:nvPr>
        </p:nvSpPr>
        <p:spPr>
          <a:xfrm>
            <a:off x="631279" y="2918906"/>
            <a:ext cx="4642033" cy="325120"/>
          </a:xfrm>
          <a:prstGeom prst="rect">
            <a:avLst/>
          </a:prstGeom>
        </p:spPr>
        <p:txBody>
          <a:bodyPr vert="horz"/>
          <a:lstStyle>
            <a:lvl1pPr marL="0" indent="0">
              <a:buNone/>
              <a:defRPr sz="1100" b="1">
                <a:solidFill>
                  <a:srgbClr val="0092D2"/>
                </a:solidFill>
                <a:latin typeface="+mj-lt"/>
                <a:cs typeface="Arial"/>
              </a:defRPr>
            </a:lvl1pPr>
          </a:lstStyle>
          <a:p>
            <a:pPr lvl="0"/>
            <a:r>
              <a:rPr lang="es-ES_tradnl" dirty="0"/>
              <a:t>PLACE</a:t>
            </a:r>
          </a:p>
        </p:txBody>
      </p:sp>
      <p:sp>
        <p:nvSpPr>
          <p:cNvPr id="13" name="Marcador de texto 10"/>
          <p:cNvSpPr>
            <a:spLocks noGrp="1"/>
          </p:cNvSpPr>
          <p:nvPr>
            <p:ph type="body" sz="quarter" idx="13" hasCustomPrompt="1"/>
          </p:nvPr>
        </p:nvSpPr>
        <p:spPr>
          <a:xfrm>
            <a:off x="631279" y="3128268"/>
            <a:ext cx="4731968" cy="325120"/>
          </a:xfrm>
          <a:prstGeom prst="rect">
            <a:avLst/>
          </a:prstGeom>
        </p:spPr>
        <p:txBody>
          <a:bodyPr vert="horz"/>
          <a:lstStyle>
            <a:lvl1pPr marL="0" indent="0">
              <a:buNone/>
              <a:defRPr sz="1100" b="1">
                <a:solidFill>
                  <a:srgbClr val="0092D2"/>
                </a:solidFill>
                <a:latin typeface="+mj-lt"/>
                <a:cs typeface="Arial"/>
              </a:defRPr>
            </a:lvl1pPr>
          </a:lstStyle>
          <a:p>
            <a:pPr lvl="0"/>
            <a:r>
              <a:rPr lang="es-ES_tradnl" dirty="0"/>
              <a:t>DATE</a:t>
            </a:r>
          </a:p>
        </p:txBody>
      </p:sp>
      <p:sp>
        <p:nvSpPr>
          <p:cNvPr id="19" name="Marcador de texto 10"/>
          <p:cNvSpPr>
            <a:spLocks noGrp="1"/>
          </p:cNvSpPr>
          <p:nvPr>
            <p:ph type="body" sz="quarter" idx="17" hasCustomPrompt="1"/>
          </p:nvPr>
        </p:nvSpPr>
        <p:spPr>
          <a:xfrm>
            <a:off x="631277" y="3453388"/>
            <a:ext cx="4731969" cy="330850"/>
          </a:xfrm>
          <a:prstGeom prst="rect">
            <a:avLst/>
          </a:prstGeom>
        </p:spPr>
        <p:txBody>
          <a:bodyPr vert="horz"/>
          <a:lstStyle>
            <a:lvl1pPr marL="0" indent="0" algn="l" defTabSz="457200" rtl="0" eaLnBrk="1" latinLnBrk="0" hangingPunct="1">
              <a:buNone/>
              <a:defRPr lang="es-ES_tradnl" sz="1200" kern="1200" dirty="0" smtClean="0">
                <a:solidFill>
                  <a:srgbClr val="747488"/>
                </a:solidFill>
                <a:latin typeface="+mj-lt"/>
                <a:ea typeface="+mn-ea"/>
                <a:cs typeface="Arial"/>
              </a:defRPr>
            </a:lvl1pPr>
          </a:lstStyle>
          <a:p>
            <a:pPr lvl="0"/>
            <a:r>
              <a:rPr lang="es-ES_tradnl" dirty="0"/>
              <a:t>SPEAKER</a:t>
            </a:r>
          </a:p>
          <a:p>
            <a:pPr lvl="0"/>
            <a:endParaRPr lang="es-ES_tradnl" dirty="0"/>
          </a:p>
        </p:txBody>
      </p:sp>
    </p:spTree>
    <p:extLst>
      <p:ext uri="{BB962C8B-B14F-4D97-AF65-F5344CB8AC3E}">
        <p14:creationId xmlns:p14="http://schemas.microsoft.com/office/powerpoint/2010/main" val="371095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Ref idx="1001">
        <a:schemeClr val="bg1"/>
      </p:bgRef>
    </p:bg>
    <p:spTree>
      <p:nvGrpSpPr>
        <p:cNvPr id="1" name=""/>
        <p:cNvGrpSpPr/>
        <p:nvPr/>
      </p:nvGrpSpPr>
      <p:grpSpPr>
        <a:xfrm>
          <a:off x="0" y="0"/>
          <a:ext cx="0" cy="0"/>
          <a:chOff x="0" y="0"/>
          <a:chExt cx="0" cy="0"/>
        </a:xfrm>
      </p:grpSpPr>
      <p:sp>
        <p:nvSpPr>
          <p:cNvPr id="12" name="Marcador de texto 10"/>
          <p:cNvSpPr>
            <a:spLocks noGrp="1"/>
          </p:cNvSpPr>
          <p:nvPr>
            <p:ph type="body" sz="quarter" idx="12" hasCustomPrompt="1"/>
          </p:nvPr>
        </p:nvSpPr>
        <p:spPr>
          <a:xfrm>
            <a:off x="636319" y="1022527"/>
            <a:ext cx="5399746" cy="523220"/>
          </a:xfrm>
          <a:prstGeom prst="rect">
            <a:avLst/>
          </a:prstGeom>
          <a:noFill/>
        </p:spPr>
        <p:txBody>
          <a:bodyPr wrap="square" rtlCol="0">
            <a:spAutoFit/>
          </a:bodyPr>
          <a:lstStyle>
            <a:lvl1pPr marL="0" indent="0">
              <a:buNone/>
              <a:defRPr lang="es-ES_tradnl" sz="2800" b="1" dirty="0" smtClean="0">
                <a:solidFill>
                  <a:srgbClr val="1765AC"/>
                </a:solidFill>
                <a:latin typeface="+mj-lt"/>
                <a:cs typeface="Arial"/>
              </a:defRPr>
            </a:lvl1pPr>
          </a:lstStyle>
          <a:p>
            <a:pPr marL="0" lvl="0"/>
            <a:r>
              <a:rPr lang="es-ES_tradnl" dirty="0"/>
              <a:t>SECTION</a:t>
            </a:r>
          </a:p>
        </p:txBody>
      </p:sp>
    </p:spTree>
    <p:extLst>
      <p:ext uri="{BB962C8B-B14F-4D97-AF65-F5344CB8AC3E}">
        <p14:creationId xmlns:p14="http://schemas.microsoft.com/office/powerpoint/2010/main" val="350152813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1">
    <p:spTree>
      <p:nvGrpSpPr>
        <p:cNvPr id="1" name=""/>
        <p:cNvGrpSpPr/>
        <p:nvPr/>
      </p:nvGrpSpPr>
      <p:grpSpPr>
        <a:xfrm>
          <a:off x="0" y="0"/>
          <a:ext cx="0" cy="0"/>
          <a:chOff x="0" y="0"/>
          <a:chExt cx="0" cy="0"/>
        </a:xfrm>
      </p:grpSpPr>
      <p:sp>
        <p:nvSpPr>
          <p:cNvPr id="10" name="Marcador de texto 9"/>
          <p:cNvSpPr>
            <a:spLocks noGrp="1"/>
          </p:cNvSpPr>
          <p:nvPr>
            <p:ph type="body" sz="quarter" idx="12" hasCustomPrompt="1"/>
          </p:nvPr>
        </p:nvSpPr>
        <p:spPr>
          <a:xfrm>
            <a:off x="1216201" y="1582756"/>
            <a:ext cx="6997091" cy="1031875"/>
          </a:xfrm>
          <a:prstGeom prst="rect">
            <a:avLst/>
          </a:prstGeom>
        </p:spPr>
        <p:txBody>
          <a:bodyPr vert="horz"/>
          <a:lstStyle>
            <a:lvl1pPr marL="0" indent="0">
              <a:buNone/>
              <a:defRPr sz="1400">
                <a:latin typeface="+mj-lt"/>
                <a:cs typeface="Arial"/>
              </a:defRPr>
            </a:lvl1pPr>
          </a:lstStyle>
          <a:p>
            <a:pPr lvl="0"/>
            <a:r>
              <a:rPr lang="es-ES_tradnl" dirty="0" err="1"/>
              <a:t>Click</a:t>
            </a:r>
            <a:r>
              <a:rPr lang="es-ES_tradnl" dirty="0"/>
              <a:t> </a:t>
            </a:r>
            <a:r>
              <a:rPr lang="es-ES_tradnl" dirty="0" err="1"/>
              <a:t>to</a:t>
            </a:r>
            <a:r>
              <a:rPr lang="es-ES_tradnl" dirty="0"/>
              <a:t> </a:t>
            </a:r>
            <a:r>
              <a:rPr lang="es-ES_tradnl" dirty="0" err="1"/>
              <a:t>change</a:t>
            </a:r>
            <a:r>
              <a:rPr lang="es-ES_tradnl" dirty="0"/>
              <a:t> </a:t>
            </a:r>
            <a:r>
              <a:rPr lang="es-ES_tradnl" dirty="0" err="1"/>
              <a:t>text</a:t>
            </a:r>
            <a:r>
              <a:rPr lang="es-ES_tradnl" dirty="0"/>
              <a:t> </a:t>
            </a:r>
          </a:p>
        </p:txBody>
      </p:sp>
      <p:sp>
        <p:nvSpPr>
          <p:cNvPr id="12" name="Marcador de texto 9"/>
          <p:cNvSpPr>
            <a:spLocks noGrp="1"/>
          </p:cNvSpPr>
          <p:nvPr>
            <p:ph type="body" sz="quarter" idx="14" hasCustomPrompt="1"/>
          </p:nvPr>
        </p:nvSpPr>
        <p:spPr>
          <a:xfrm>
            <a:off x="1216201" y="3494875"/>
            <a:ext cx="6997091" cy="1031875"/>
          </a:xfrm>
          <a:prstGeom prst="rect">
            <a:avLst/>
          </a:prstGeom>
        </p:spPr>
        <p:txBody>
          <a:bodyPr vert="horz"/>
          <a:lstStyle>
            <a:lvl1pPr marL="0" indent="0">
              <a:buNone/>
              <a:defRPr sz="1400">
                <a:latin typeface="+mj-lt"/>
                <a:cs typeface="Arial"/>
              </a:defRPr>
            </a:lvl1pPr>
          </a:lstStyle>
          <a:p>
            <a:pPr lvl="0"/>
            <a:r>
              <a:rPr lang="es-ES_tradnl" dirty="0" err="1"/>
              <a:t>Click</a:t>
            </a:r>
            <a:r>
              <a:rPr lang="es-ES_tradnl" dirty="0"/>
              <a:t> </a:t>
            </a:r>
            <a:r>
              <a:rPr lang="es-ES_tradnl" dirty="0" err="1"/>
              <a:t>to</a:t>
            </a:r>
            <a:r>
              <a:rPr lang="es-ES_tradnl" dirty="0"/>
              <a:t> </a:t>
            </a:r>
            <a:r>
              <a:rPr lang="es-ES_tradnl" dirty="0" err="1"/>
              <a:t>change</a:t>
            </a:r>
            <a:r>
              <a:rPr lang="es-ES_tradnl" dirty="0"/>
              <a:t> </a:t>
            </a:r>
            <a:r>
              <a:rPr lang="es-ES_tradnl" dirty="0" err="1"/>
              <a:t>text</a:t>
            </a:r>
            <a:r>
              <a:rPr lang="es-ES_tradnl" dirty="0"/>
              <a:t> </a:t>
            </a:r>
          </a:p>
        </p:txBody>
      </p:sp>
      <p:sp>
        <p:nvSpPr>
          <p:cNvPr id="3" name="Marcador de texto 2"/>
          <p:cNvSpPr>
            <a:spLocks noGrp="1"/>
          </p:cNvSpPr>
          <p:nvPr>
            <p:ph type="body" sz="quarter" idx="16" hasCustomPrompt="1"/>
          </p:nvPr>
        </p:nvSpPr>
        <p:spPr>
          <a:xfrm>
            <a:off x="1216500" y="1042262"/>
            <a:ext cx="6996792" cy="539750"/>
          </a:xfrm>
          <a:prstGeom prst="rect">
            <a:avLst/>
          </a:prstGeom>
        </p:spPr>
        <p:txBody>
          <a:bodyPr vert="horz"/>
          <a:lstStyle>
            <a:lvl1pPr marL="0" indent="0">
              <a:buNone/>
              <a:defRPr sz="2400" b="1">
                <a:solidFill>
                  <a:srgbClr val="1D2962"/>
                </a:solidFill>
              </a:defRPr>
            </a:lvl1pPr>
          </a:lstStyle>
          <a:p>
            <a:pPr lvl="0"/>
            <a:r>
              <a:rPr lang="es-ES_tradnl" dirty="0" err="1"/>
              <a:t>Title</a:t>
            </a:r>
            <a:endParaRPr lang="es-ES_tradnl" dirty="0"/>
          </a:p>
        </p:txBody>
      </p:sp>
      <p:sp>
        <p:nvSpPr>
          <p:cNvPr id="13" name="Marcador de texto 2"/>
          <p:cNvSpPr>
            <a:spLocks noGrp="1"/>
          </p:cNvSpPr>
          <p:nvPr>
            <p:ph type="body" sz="quarter" idx="17" hasCustomPrompt="1"/>
          </p:nvPr>
        </p:nvSpPr>
        <p:spPr>
          <a:xfrm>
            <a:off x="1216201" y="3016160"/>
            <a:ext cx="6997091" cy="539750"/>
          </a:xfrm>
          <a:prstGeom prst="rect">
            <a:avLst/>
          </a:prstGeom>
        </p:spPr>
        <p:txBody>
          <a:bodyPr vert="horz"/>
          <a:lstStyle>
            <a:lvl1pPr marL="0" indent="0">
              <a:buNone/>
              <a:defRPr sz="2000" b="1">
                <a:solidFill>
                  <a:srgbClr val="1765AC"/>
                </a:solidFill>
              </a:defRPr>
            </a:lvl1pPr>
          </a:lstStyle>
          <a:p>
            <a:pPr lvl="0"/>
            <a:r>
              <a:rPr lang="es-ES_tradnl" dirty="0" err="1"/>
              <a:t>Title</a:t>
            </a:r>
            <a:endParaRPr lang="es-ES_tradnl" dirty="0"/>
          </a:p>
        </p:txBody>
      </p:sp>
    </p:spTree>
    <p:extLst>
      <p:ext uri="{BB962C8B-B14F-4D97-AF65-F5344CB8AC3E}">
        <p14:creationId xmlns:p14="http://schemas.microsoft.com/office/powerpoint/2010/main" val="1561799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 POINT">
    <p:spTree>
      <p:nvGrpSpPr>
        <p:cNvPr id="1" name=""/>
        <p:cNvGrpSpPr/>
        <p:nvPr/>
      </p:nvGrpSpPr>
      <p:grpSpPr>
        <a:xfrm>
          <a:off x="0" y="0"/>
          <a:ext cx="0" cy="0"/>
          <a:chOff x="0" y="0"/>
          <a:chExt cx="0" cy="0"/>
        </a:xfrm>
      </p:grpSpPr>
      <p:sp>
        <p:nvSpPr>
          <p:cNvPr id="4" name="Marcador de texto 9"/>
          <p:cNvSpPr>
            <a:spLocks noGrp="1"/>
          </p:cNvSpPr>
          <p:nvPr>
            <p:ph type="body" sz="quarter" idx="12" hasCustomPrompt="1"/>
          </p:nvPr>
        </p:nvSpPr>
        <p:spPr>
          <a:xfrm>
            <a:off x="1199973" y="1572604"/>
            <a:ext cx="6671228" cy="3054102"/>
          </a:xfrm>
          <a:prstGeom prst="rect">
            <a:avLst/>
          </a:prstGeom>
        </p:spPr>
        <p:txBody>
          <a:bodyPr vert="horz"/>
          <a:lstStyle>
            <a:lvl1pPr marL="285750" indent="-285750">
              <a:buClr>
                <a:srgbClr val="1D2962"/>
              </a:buClr>
              <a:buSzPct val="80000"/>
              <a:buFont typeface="Wingdings" charset="2"/>
              <a:buChar char=""/>
              <a:defRPr sz="1200">
                <a:solidFill>
                  <a:schemeClr val="tx1"/>
                </a:solidFill>
                <a:latin typeface="+mj-lt"/>
                <a:cs typeface="Arial"/>
              </a:defRPr>
            </a:lvl1pPr>
          </a:lstStyle>
          <a:p>
            <a:pPr lvl="0"/>
            <a:r>
              <a:rPr lang="es-ES_tradnl" dirty="0" err="1"/>
              <a:t>Click</a:t>
            </a:r>
            <a:r>
              <a:rPr lang="es-ES_tradnl" dirty="0"/>
              <a:t> </a:t>
            </a:r>
            <a:r>
              <a:rPr lang="es-ES_tradnl" dirty="0" err="1"/>
              <a:t>to</a:t>
            </a:r>
            <a:r>
              <a:rPr lang="es-ES_tradnl" dirty="0"/>
              <a:t> </a:t>
            </a:r>
            <a:r>
              <a:rPr lang="es-ES_tradnl" dirty="0" err="1"/>
              <a:t>change</a:t>
            </a:r>
            <a:r>
              <a:rPr lang="es-ES_tradnl" dirty="0"/>
              <a:t> </a:t>
            </a:r>
            <a:r>
              <a:rPr lang="es-ES_tradnl" dirty="0" err="1"/>
              <a:t>text</a:t>
            </a:r>
            <a:r>
              <a:rPr lang="es-ES_tradnl" dirty="0"/>
              <a:t> </a:t>
            </a:r>
          </a:p>
        </p:txBody>
      </p:sp>
      <p:sp>
        <p:nvSpPr>
          <p:cNvPr id="5" name="Marcador de texto 2"/>
          <p:cNvSpPr>
            <a:spLocks noGrp="1"/>
          </p:cNvSpPr>
          <p:nvPr>
            <p:ph type="body" sz="quarter" idx="16" hasCustomPrompt="1"/>
          </p:nvPr>
        </p:nvSpPr>
        <p:spPr>
          <a:xfrm>
            <a:off x="1200270" y="1032110"/>
            <a:ext cx="6670931" cy="539750"/>
          </a:xfrm>
          <a:prstGeom prst="rect">
            <a:avLst/>
          </a:prstGeom>
        </p:spPr>
        <p:txBody>
          <a:bodyPr vert="horz"/>
          <a:lstStyle>
            <a:lvl1pPr marL="0" indent="0">
              <a:buNone/>
              <a:defRPr sz="2400" b="1">
                <a:solidFill>
                  <a:srgbClr val="1D2962"/>
                </a:solidFill>
              </a:defRPr>
            </a:lvl1pPr>
          </a:lstStyle>
          <a:p>
            <a:pPr lvl="0"/>
            <a:r>
              <a:rPr lang="es-ES_tradnl" dirty="0" err="1"/>
              <a:t>Title</a:t>
            </a:r>
            <a:endParaRPr lang="es-ES_tradnl" dirty="0"/>
          </a:p>
        </p:txBody>
      </p:sp>
    </p:spTree>
    <p:extLst>
      <p:ext uri="{BB962C8B-B14F-4D97-AF65-F5344CB8AC3E}">
        <p14:creationId xmlns:p14="http://schemas.microsoft.com/office/powerpoint/2010/main" val="1226291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HOTOGRAPHY">
    <p:spTree>
      <p:nvGrpSpPr>
        <p:cNvPr id="1" name=""/>
        <p:cNvGrpSpPr/>
        <p:nvPr/>
      </p:nvGrpSpPr>
      <p:grpSpPr>
        <a:xfrm>
          <a:off x="0" y="0"/>
          <a:ext cx="0" cy="0"/>
          <a:chOff x="0" y="0"/>
          <a:chExt cx="0" cy="0"/>
        </a:xfrm>
      </p:grpSpPr>
      <p:sp>
        <p:nvSpPr>
          <p:cNvPr id="7" name="Marcador de posición de imagen 6"/>
          <p:cNvSpPr>
            <a:spLocks noGrp="1"/>
          </p:cNvSpPr>
          <p:nvPr>
            <p:ph type="pic" sz="quarter" idx="14" hasCustomPrompt="1"/>
          </p:nvPr>
        </p:nvSpPr>
        <p:spPr>
          <a:xfrm>
            <a:off x="5471627" y="1039403"/>
            <a:ext cx="2729512" cy="3504960"/>
          </a:xfrm>
          <a:prstGeom prst="rect">
            <a:avLst/>
          </a:prstGeom>
          <a:solidFill>
            <a:schemeClr val="bg1">
              <a:lumMod val="95000"/>
            </a:schemeClr>
          </a:solidFill>
          <a:ln w="6350" cap="sq">
            <a:noFill/>
            <a:miter lim="800000"/>
          </a:ln>
          <a:effectLst>
            <a:outerShdw blurRad="55000" dist="18000" dir="5400000" algn="tl" rotWithShape="0">
              <a:srgbClr val="0C3183">
                <a:alpha val="40000"/>
              </a:srgbClr>
            </a:outerShdw>
          </a:effectLst>
          <a:scene3d>
            <a:camera prst="orthographicFront"/>
            <a:lightRig rig="twoPt" dir="t">
              <a:rot lat="0" lon="0" rev="7200000"/>
            </a:lightRig>
          </a:scene3d>
          <a:sp3d>
            <a:bevelT w="25400" h="19050"/>
            <a:contourClr>
              <a:srgbClr val="FFFFFF"/>
            </a:contourClr>
          </a:sp3d>
        </p:spPr>
        <p:txBody>
          <a:bodyPr vert="horz"/>
          <a:lstStyle>
            <a:lvl1pPr>
              <a:defRPr lang="en-GB" sz="1100" dirty="0"/>
            </a:lvl1pPr>
          </a:lstStyle>
          <a:p>
            <a:pPr marL="0" lvl="0" indent="0">
              <a:buFontTx/>
              <a:buNone/>
            </a:pPr>
            <a:r>
              <a:rPr lang="en-GB" dirty="0"/>
              <a:t>PICTURE</a:t>
            </a:r>
          </a:p>
        </p:txBody>
      </p:sp>
      <p:sp>
        <p:nvSpPr>
          <p:cNvPr id="8" name="Marcador de posición de imagen 6"/>
          <p:cNvSpPr>
            <a:spLocks noGrp="1"/>
          </p:cNvSpPr>
          <p:nvPr>
            <p:ph type="pic" sz="quarter" idx="15" hasCustomPrompt="1"/>
          </p:nvPr>
        </p:nvSpPr>
        <p:spPr>
          <a:xfrm>
            <a:off x="927914" y="2363611"/>
            <a:ext cx="4365112" cy="2165358"/>
          </a:xfrm>
          <a:prstGeom prst="rect">
            <a:avLst/>
          </a:prstGeom>
          <a:solidFill>
            <a:schemeClr val="bg1">
              <a:lumMod val="95000"/>
            </a:schemeClr>
          </a:solidFill>
          <a:ln w="6350" cap="sq">
            <a:noFill/>
            <a:miter lim="800000"/>
          </a:ln>
          <a:effectLst>
            <a:outerShdw blurRad="55000" dist="18000" dir="5400000" algn="tl" rotWithShape="0">
              <a:srgbClr val="0C3183">
                <a:alpha val="40000"/>
              </a:srgbClr>
            </a:outerShdw>
          </a:effectLst>
          <a:scene3d>
            <a:camera prst="orthographicFront"/>
            <a:lightRig rig="twoPt" dir="t">
              <a:rot lat="0" lon="0" rev="7200000"/>
            </a:lightRig>
          </a:scene3d>
          <a:sp3d>
            <a:bevelT w="25400" h="19050"/>
            <a:contourClr>
              <a:srgbClr val="FFFFFF"/>
            </a:contourClr>
          </a:sp3d>
        </p:spPr>
        <p:txBody>
          <a:bodyPr vert="horz"/>
          <a:lstStyle>
            <a:lvl1pPr>
              <a:buFontTx/>
              <a:buNone/>
              <a:defRPr lang="en-GB" sz="1100" dirty="0"/>
            </a:lvl1pPr>
          </a:lstStyle>
          <a:p>
            <a:pPr marL="0" lvl="0" indent="0">
              <a:buNone/>
            </a:pPr>
            <a:r>
              <a:rPr lang="en-GB" dirty="0"/>
              <a:t>PICTURE</a:t>
            </a:r>
          </a:p>
        </p:txBody>
      </p:sp>
      <p:sp>
        <p:nvSpPr>
          <p:cNvPr id="6" name="Marcador de texto 9"/>
          <p:cNvSpPr>
            <a:spLocks noGrp="1"/>
          </p:cNvSpPr>
          <p:nvPr>
            <p:ph type="body" sz="quarter" idx="12" hasCustomPrompt="1"/>
          </p:nvPr>
        </p:nvSpPr>
        <p:spPr>
          <a:xfrm>
            <a:off x="927914" y="1487810"/>
            <a:ext cx="4365112" cy="777888"/>
          </a:xfrm>
          <a:prstGeom prst="rect">
            <a:avLst/>
          </a:prstGeom>
        </p:spPr>
        <p:txBody>
          <a:bodyPr vert="horz"/>
          <a:lstStyle>
            <a:lvl1pPr marL="0" indent="0">
              <a:buNone/>
              <a:defRPr sz="1100">
                <a:latin typeface="+mj-lt"/>
                <a:cs typeface="Arial"/>
              </a:defRPr>
            </a:lvl1pPr>
          </a:lstStyle>
          <a:p>
            <a:pPr lvl="0"/>
            <a:r>
              <a:rPr lang="es-ES_tradnl" dirty="0" err="1"/>
              <a:t>Click</a:t>
            </a:r>
            <a:r>
              <a:rPr lang="es-ES_tradnl" dirty="0"/>
              <a:t> </a:t>
            </a:r>
            <a:r>
              <a:rPr lang="es-ES_tradnl" dirty="0" err="1"/>
              <a:t>to</a:t>
            </a:r>
            <a:r>
              <a:rPr lang="es-ES_tradnl" dirty="0"/>
              <a:t> </a:t>
            </a:r>
            <a:r>
              <a:rPr lang="es-ES_tradnl" dirty="0" err="1"/>
              <a:t>change</a:t>
            </a:r>
            <a:r>
              <a:rPr lang="es-ES_tradnl" dirty="0"/>
              <a:t> </a:t>
            </a:r>
            <a:r>
              <a:rPr lang="es-ES_tradnl" dirty="0" err="1"/>
              <a:t>text</a:t>
            </a:r>
            <a:r>
              <a:rPr lang="es-ES_tradnl" dirty="0"/>
              <a:t> </a:t>
            </a:r>
          </a:p>
        </p:txBody>
      </p:sp>
      <p:sp>
        <p:nvSpPr>
          <p:cNvPr id="9" name="Marcador de texto 2"/>
          <p:cNvSpPr>
            <a:spLocks noGrp="1"/>
          </p:cNvSpPr>
          <p:nvPr>
            <p:ph type="body" sz="quarter" idx="16" hasCustomPrompt="1"/>
          </p:nvPr>
        </p:nvSpPr>
        <p:spPr>
          <a:xfrm>
            <a:off x="927914" y="947315"/>
            <a:ext cx="4365112" cy="539750"/>
          </a:xfrm>
          <a:prstGeom prst="rect">
            <a:avLst/>
          </a:prstGeom>
        </p:spPr>
        <p:txBody>
          <a:bodyPr vert="horz"/>
          <a:lstStyle>
            <a:lvl1pPr marL="0" indent="0">
              <a:spcBef>
                <a:spcPts val="0"/>
              </a:spcBef>
              <a:buNone/>
              <a:defRPr sz="1600" b="1">
                <a:solidFill>
                  <a:srgbClr val="1D2962"/>
                </a:solidFill>
              </a:defRPr>
            </a:lvl1pPr>
          </a:lstStyle>
          <a:p>
            <a:pPr lvl="0"/>
            <a:r>
              <a:rPr lang="es-ES_tradnl" dirty="0" err="1"/>
              <a:t>Title</a:t>
            </a:r>
            <a:endParaRPr lang="es-ES_tradnl" dirty="0"/>
          </a:p>
        </p:txBody>
      </p:sp>
    </p:spTree>
    <p:extLst>
      <p:ext uri="{BB962C8B-B14F-4D97-AF65-F5344CB8AC3E}">
        <p14:creationId xmlns:p14="http://schemas.microsoft.com/office/powerpoint/2010/main" val="936568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151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4" name="CuadroTexto 3"/>
          <p:cNvSpPr txBox="1"/>
          <p:nvPr userDrawn="1"/>
        </p:nvSpPr>
        <p:spPr>
          <a:xfrm>
            <a:off x="2453189" y="1631161"/>
            <a:ext cx="4234576" cy="1107996"/>
          </a:xfrm>
          <a:prstGeom prst="rect">
            <a:avLst/>
          </a:prstGeom>
          <a:noFill/>
        </p:spPr>
        <p:txBody>
          <a:bodyPr wrap="square" rtlCol="0">
            <a:spAutoFit/>
          </a:bodyPr>
          <a:lstStyle>
            <a:defPPr>
              <a:defRPr lang="es-ES"/>
            </a:defPPr>
            <a:lvl1pPr>
              <a:defRPr sz="2800" b="1">
                <a:solidFill>
                  <a:srgbClr val="01467A"/>
                </a:solidFill>
                <a:latin typeface="Arial"/>
                <a:cs typeface="Arial"/>
              </a:defRPr>
            </a:lvl1pPr>
          </a:lstStyle>
          <a:p>
            <a:pPr algn="l"/>
            <a:r>
              <a:rPr lang="en-GB" sz="6600" dirty="0">
                <a:solidFill>
                  <a:srgbClr val="1D2962"/>
                </a:solidFill>
                <a:latin typeface="+mj-lt"/>
              </a:rPr>
              <a:t>Thank you!</a:t>
            </a:r>
          </a:p>
        </p:txBody>
      </p:sp>
      <p:sp>
        <p:nvSpPr>
          <p:cNvPr id="10" name="Marcador de texto 9"/>
          <p:cNvSpPr>
            <a:spLocks noGrp="1"/>
          </p:cNvSpPr>
          <p:nvPr>
            <p:ph type="body" sz="quarter" idx="10" hasCustomPrompt="1"/>
          </p:nvPr>
        </p:nvSpPr>
        <p:spPr>
          <a:xfrm>
            <a:off x="2453189" y="2940783"/>
            <a:ext cx="4217988" cy="1135062"/>
          </a:xfrm>
          <a:prstGeom prst="rect">
            <a:avLst/>
          </a:prstGeom>
        </p:spPr>
        <p:txBody>
          <a:bodyPr vert="horz"/>
          <a:lstStyle>
            <a:lvl1pPr marL="0" indent="0" algn="ctr">
              <a:buNone/>
              <a:defRPr sz="1200" b="1" i="0">
                <a:solidFill>
                  <a:srgbClr val="1765AC"/>
                </a:solidFill>
                <a:latin typeface="+mj-lt"/>
                <a:cs typeface="Arial"/>
              </a:defRPr>
            </a:lvl1pPr>
          </a:lstStyle>
          <a:p>
            <a:pPr lvl="0"/>
            <a:r>
              <a:rPr lang="es-ES_tradnl" dirty="0"/>
              <a:t>SPEAKER</a:t>
            </a:r>
          </a:p>
          <a:p>
            <a:pPr lvl="0"/>
            <a:r>
              <a:rPr lang="es-ES_tradnl" dirty="0"/>
              <a:t>INSTITUTION</a:t>
            </a:r>
          </a:p>
          <a:p>
            <a:pPr lvl="0"/>
            <a:r>
              <a:rPr lang="es-ES_tradnl" dirty="0"/>
              <a:t>E-MAIL</a:t>
            </a:r>
          </a:p>
        </p:txBody>
      </p:sp>
    </p:spTree>
    <p:extLst>
      <p:ext uri="{BB962C8B-B14F-4D97-AF65-F5344CB8AC3E}">
        <p14:creationId xmlns:p14="http://schemas.microsoft.com/office/powerpoint/2010/main" val="156267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CuadroTexto 7"/>
          <p:cNvSpPr txBox="1"/>
          <p:nvPr userDrawn="1"/>
        </p:nvSpPr>
        <p:spPr>
          <a:xfrm>
            <a:off x="8351068" y="4907274"/>
            <a:ext cx="409446" cy="215444"/>
          </a:xfrm>
          <a:prstGeom prst="rect">
            <a:avLst/>
          </a:prstGeom>
          <a:noFill/>
        </p:spPr>
        <p:txBody>
          <a:bodyPr wrap="square" rtlCol="0">
            <a:spAutoFit/>
          </a:bodyPr>
          <a:lstStyle/>
          <a:p>
            <a:pPr algn="l"/>
            <a:fld id="{1D2EB81D-5D90-5B45-ABD7-2934922D2BFE}" type="slidenum">
              <a:rPr lang="es-ES" sz="800" smtClean="0">
                <a:solidFill>
                  <a:schemeClr val="bg1"/>
                </a:solidFill>
                <a:latin typeface="Franklin Gothic Book"/>
                <a:cs typeface="Franklin Gothic Book"/>
              </a:rPr>
              <a:pPr algn="l"/>
              <a:t>‹Nr.›</a:t>
            </a:fld>
            <a:endParaRPr lang="es-ES" sz="800" dirty="0">
              <a:solidFill>
                <a:schemeClr val="bg1"/>
              </a:solidFill>
              <a:latin typeface="Franklin Gothic Book"/>
              <a:cs typeface="Franklin Gothic Book"/>
            </a:endParaRPr>
          </a:p>
        </p:txBody>
      </p:sp>
      <p:sp>
        <p:nvSpPr>
          <p:cNvPr id="12" name="CuadroTexto 11"/>
          <p:cNvSpPr txBox="1"/>
          <p:nvPr userDrawn="1"/>
        </p:nvSpPr>
        <p:spPr>
          <a:xfrm>
            <a:off x="58974" y="39058"/>
            <a:ext cx="6997148" cy="276999"/>
          </a:xfrm>
          <a:prstGeom prst="rect">
            <a:avLst/>
          </a:prstGeom>
          <a:noFill/>
        </p:spPr>
        <p:txBody>
          <a:bodyPr wrap="square" rtlCol="0">
            <a:spAutoFit/>
          </a:bodyPr>
          <a:lstStyle/>
          <a:p>
            <a:pPr algn="l"/>
            <a:r>
              <a:rPr lang="es-ES" sz="1200" b="1" dirty="0">
                <a:solidFill>
                  <a:srgbClr val="1D2962"/>
                </a:solidFill>
                <a:latin typeface="Franklin Gothic Book"/>
                <a:ea typeface="Lato Light" panose="020F0502020204030203" pitchFamily="34" charset="0"/>
                <a:cs typeface="Franklin Gothic Book"/>
              </a:rPr>
              <a:t>TITLE</a:t>
            </a:r>
          </a:p>
        </p:txBody>
      </p:sp>
      <p:pic>
        <p:nvPicPr>
          <p:cNvPr id="2" name="Imagen 1"/>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1521"/>
            <a:ext cx="9130473" cy="5140456"/>
          </a:xfrm>
          <a:prstGeom prst="rect">
            <a:avLst/>
          </a:prstGeom>
        </p:spPr>
      </p:pic>
    </p:spTree>
    <p:extLst>
      <p:ext uri="{BB962C8B-B14F-4D97-AF65-F5344CB8AC3E}">
        <p14:creationId xmlns:p14="http://schemas.microsoft.com/office/powerpoint/2010/main" val="4154032707"/>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5" r:id="rId6"/>
    <p:sldLayoutId id="2147483665" r:id="rId7"/>
  </p:sldLayoutIdLst>
  <p:hf hdr="0" ftr="0" dt="0"/>
  <p:txStyles>
    <p:titleStyle>
      <a:lvl1pPr algn="r" defTabSz="457200" rtl="0" eaLnBrk="1" latinLnBrk="0" hangingPunct="1">
        <a:spcBef>
          <a:spcPct val="0"/>
        </a:spcBef>
        <a:buNone/>
        <a:defRPr sz="1300" b="1" kern="1200">
          <a:solidFill>
            <a:srgbClr val="FFFFF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elkanacenter.ceu.edu/sites/elkanacenter.ceu.edu/files/attachment/basicpage/57/qahandbook.pdf" TargetMode="External"/><Relationship Id="rId2" Type="http://schemas.openxmlformats.org/officeDocument/2006/relationships/hyperlink" Target="https://unesdoc.unesco.org/ark:/48223/pf0000182478" TargetMode="External"/><Relationship Id="rId1" Type="http://schemas.openxmlformats.org/officeDocument/2006/relationships/slideLayout" Target="../slideLayouts/slideLayout2.xml"/><Relationship Id="rId4" Type="http://schemas.openxmlformats.org/officeDocument/2006/relationships/hyperlink" Target="https://www.researchgate.net/publication/299128977_Conceptualising_External_and_Internal_Quality_Assurance_in_Higher_Education_A_Pragmatist_Perspective"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unesdoc.unesco.org/ark:/48223/pf0000366688?posInSet=1&amp;queryId=b74a7aa5-9f1c-4239-bfc7-bfb5567565b2" TargetMode="External"/><Relationship Id="rId2" Type="http://schemas.openxmlformats.org/officeDocument/2006/relationships/hyperlink" Target="https://unesdoc.unesco.org/ark:/48223/pf000026324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cahe.eu/w/index.php/Category:Glossary" TargetMode="External"/><Relationship Id="rId2" Type="http://schemas.openxmlformats.org/officeDocument/2006/relationships/hyperlink" Target="http://www.qualityresearchinternational.com/glossar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p:cNvSpPr>
            <a:spLocks noGrp="1"/>
          </p:cNvSpPr>
          <p:nvPr>
            <p:ph type="body" sz="quarter" idx="10"/>
          </p:nvPr>
        </p:nvSpPr>
        <p:spPr>
          <a:xfrm>
            <a:off x="597857" y="1883619"/>
            <a:ext cx="4282909" cy="435064"/>
          </a:xfrm>
        </p:spPr>
        <p:txBody>
          <a:bodyPr/>
          <a:lstStyle/>
          <a:p>
            <a:r>
              <a:rPr lang="en-GB" dirty="0" smtClean="0"/>
              <a:t>Online Module</a:t>
            </a:r>
          </a:p>
          <a:p>
            <a:r>
              <a:rPr lang="en-GB" dirty="0" smtClean="0"/>
              <a:t>Linking </a:t>
            </a:r>
            <a:r>
              <a:rPr lang="en-GB" dirty="0" smtClean="0"/>
              <a:t>Inte</a:t>
            </a:r>
            <a:r>
              <a:rPr lang="en-GB" dirty="0" smtClean="0"/>
              <a:t>rnal </a:t>
            </a:r>
            <a:r>
              <a:rPr lang="en-GB" dirty="0" smtClean="0"/>
              <a:t>and </a:t>
            </a:r>
            <a:r>
              <a:rPr lang="en-GB" dirty="0" smtClean="0"/>
              <a:t>External </a:t>
            </a:r>
            <a:r>
              <a:rPr lang="en-GB" dirty="0" smtClean="0"/>
              <a:t>Quality Assurance</a:t>
            </a:r>
            <a:endParaRPr lang="en-GB" dirty="0"/>
          </a:p>
        </p:txBody>
      </p:sp>
      <p:sp>
        <p:nvSpPr>
          <p:cNvPr id="3" name="Marcador de texto 2"/>
          <p:cNvSpPr>
            <a:spLocks noGrp="1"/>
          </p:cNvSpPr>
          <p:nvPr>
            <p:ph type="body" sz="quarter" idx="11"/>
          </p:nvPr>
        </p:nvSpPr>
        <p:spPr>
          <a:xfrm>
            <a:off x="597857" y="3157488"/>
            <a:ext cx="4518881" cy="325120"/>
          </a:xfrm>
        </p:spPr>
        <p:txBody>
          <a:bodyPr/>
          <a:lstStyle/>
          <a:p>
            <a:r>
              <a:rPr lang="en-GB" dirty="0" smtClean="0"/>
              <a:t>AQ </a:t>
            </a:r>
            <a:r>
              <a:rPr lang="en-GB" dirty="0"/>
              <a:t>Austria</a:t>
            </a:r>
          </a:p>
        </p:txBody>
      </p:sp>
      <p:sp>
        <p:nvSpPr>
          <p:cNvPr id="5" name="Marcador de texto 4"/>
          <p:cNvSpPr>
            <a:spLocks noGrp="1"/>
          </p:cNvSpPr>
          <p:nvPr>
            <p:ph type="body" sz="quarter" idx="13"/>
          </p:nvPr>
        </p:nvSpPr>
        <p:spPr/>
        <p:txBody>
          <a:bodyPr/>
          <a:lstStyle/>
          <a:p>
            <a:endParaRPr lang="en-GB" dirty="0"/>
          </a:p>
          <a:p>
            <a:endParaRPr lang="es-ES_tradnl" dirty="0"/>
          </a:p>
        </p:txBody>
      </p:sp>
      <p:sp>
        <p:nvSpPr>
          <p:cNvPr id="6" name="Marcador de texto 5"/>
          <p:cNvSpPr>
            <a:spLocks noGrp="1"/>
          </p:cNvSpPr>
          <p:nvPr>
            <p:ph type="body" sz="quarter" idx="17"/>
          </p:nvPr>
        </p:nvSpPr>
        <p:spPr>
          <a:xfrm>
            <a:off x="597857" y="3618813"/>
            <a:ext cx="4731969" cy="330850"/>
          </a:xfrm>
        </p:spPr>
        <p:txBody>
          <a:bodyPr/>
          <a:lstStyle/>
          <a:p>
            <a:r>
              <a:rPr lang="es-ES_tradnl" dirty="0"/>
              <a:t>Kerstin </a:t>
            </a:r>
            <a:r>
              <a:rPr lang="es-ES_tradnl" dirty="0" smtClean="0"/>
              <a:t>Schörg</a:t>
            </a:r>
          </a:p>
        </p:txBody>
      </p:sp>
    </p:spTree>
    <p:extLst>
      <p:ext uri="{BB962C8B-B14F-4D97-AF65-F5344CB8AC3E}">
        <p14:creationId xmlns:p14="http://schemas.microsoft.com/office/powerpoint/2010/main" val="18132182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378023" y="566712"/>
            <a:ext cx="8242102" cy="523220"/>
          </a:xfrm>
        </p:spPr>
        <p:txBody>
          <a:bodyPr/>
          <a:lstStyle/>
          <a:p>
            <a:r>
              <a:rPr lang="en-GB" dirty="0" smtClean="0">
                <a:solidFill>
                  <a:srgbClr val="0C3183"/>
                </a:solidFill>
              </a:rPr>
              <a:t>What is quality in higher education?</a:t>
            </a: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335061" y="1437922"/>
            <a:ext cx="8328025" cy="2862322"/>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b="0" dirty="0" smtClean="0"/>
              <a:t>The most common views about quality in the European Higher Education Area (EHEA):</a:t>
            </a:r>
          </a:p>
          <a:p>
            <a:endParaRPr lang="en-US" sz="2000" b="0" dirty="0" smtClean="0"/>
          </a:p>
          <a:p>
            <a:pPr marL="342900" indent="-342900">
              <a:buFont typeface="Arial" panose="020B0604020202020204" pitchFamily="34" charset="0"/>
              <a:buChar char="•"/>
            </a:pPr>
            <a:r>
              <a:rPr lang="en-US" sz="2000" b="0" dirty="0" smtClean="0"/>
              <a:t>Fitness for purpose</a:t>
            </a:r>
          </a:p>
          <a:p>
            <a:pPr marL="342900" indent="-342900">
              <a:buFont typeface="Arial" panose="020B0604020202020204" pitchFamily="34" charset="0"/>
              <a:buChar char="•"/>
            </a:pPr>
            <a:r>
              <a:rPr lang="en-US" sz="2000" b="0" dirty="0" smtClean="0"/>
              <a:t>Continuous improvement</a:t>
            </a:r>
          </a:p>
          <a:p>
            <a:endParaRPr lang="en-US" sz="2000" b="0" dirty="0" smtClean="0"/>
          </a:p>
          <a:p>
            <a:pPr algn="just"/>
            <a:r>
              <a:rPr lang="en-US" sz="2000" b="0" dirty="0" smtClean="0"/>
              <a:t>Quality </a:t>
            </a:r>
            <a:r>
              <a:rPr lang="en-US" sz="2000" b="0" dirty="0"/>
              <a:t>is a moving target: it can be approached, but never completely achieved. The main goal is to focus on continuous </a:t>
            </a:r>
            <a:r>
              <a:rPr lang="en-US" sz="2000" b="0" dirty="0" smtClean="0"/>
              <a:t>improvement.</a:t>
            </a:r>
            <a:endParaRPr lang="de-AT" sz="2000" b="0" dirty="0"/>
          </a:p>
        </p:txBody>
      </p:sp>
    </p:spTree>
    <p:extLst>
      <p:ext uri="{BB962C8B-B14F-4D97-AF65-F5344CB8AC3E}">
        <p14:creationId xmlns:p14="http://schemas.microsoft.com/office/powerpoint/2010/main" val="356752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378023" y="566712"/>
            <a:ext cx="8242102" cy="523220"/>
          </a:xfrm>
        </p:spPr>
        <p:txBody>
          <a:bodyPr/>
          <a:lstStyle/>
          <a:p>
            <a:r>
              <a:rPr lang="en-GB" dirty="0" smtClean="0">
                <a:solidFill>
                  <a:srgbClr val="0C3183"/>
                </a:solidFill>
              </a:rPr>
              <a:t>What is quality in higher education?</a:t>
            </a: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0" y="1352197"/>
            <a:ext cx="8886825" cy="2332946"/>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indent="0" algn="just">
              <a:buNone/>
            </a:pPr>
            <a:r>
              <a:rPr lang="en-GB" dirty="0" smtClean="0">
                <a:solidFill>
                  <a:schemeClr val="accent1"/>
                </a:solidFill>
              </a:rPr>
              <a:t>“Quality in higher education is a bit like love: not tangible, yet present. You can experience it, yet not quantify it. It remains fleeting, so you have to consistently and repeatedly engage with it.”</a:t>
            </a:r>
          </a:p>
          <a:p>
            <a:pPr lvl="1" indent="0" algn="just">
              <a:buNone/>
            </a:pPr>
            <a:r>
              <a:rPr lang="en-GB" dirty="0" smtClean="0">
                <a:solidFill>
                  <a:schemeClr val="accent1"/>
                </a:solidFill>
              </a:rPr>
              <a:t>(Müller-</a:t>
            </a:r>
            <a:r>
              <a:rPr lang="en-GB" dirty="0" err="1" smtClean="0">
                <a:solidFill>
                  <a:schemeClr val="accent1"/>
                </a:solidFill>
              </a:rPr>
              <a:t>Böling</a:t>
            </a:r>
            <a:r>
              <a:rPr lang="en-GB" dirty="0" smtClean="0">
                <a:solidFill>
                  <a:schemeClr val="accent1"/>
                </a:solidFill>
              </a:rPr>
              <a:t>, 1997) </a:t>
            </a:r>
            <a:endParaRPr lang="en-GB" dirty="0">
              <a:solidFill>
                <a:schemeClr val="accent1"/>
              </a:solidFill>
            </a:endParaRPr>
          </a:p>
        </p:txBody>
      </p:sp>
    </p:spTree>
    <p:extLst>
      <p:ext uri="{BB962C8B-B14F-4D97-AF65-F5344CB8AC3E}">
        <p14:creationId xmlns:p14="http://schemas.microsoft.com/office/powerpoint/2010/main" val="26863808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501848" y="671487"/>
            <a:ext cx="5399746" cy="523220"/>
          </a:xfrm>
        </p:spPr>
        <p:txBody>
          <a:bodyPr/>
          <a:lstStyle/>
          <a:p>
            <a:r>
              <a:rPr lang="en-GB" dirty="0" smtClean="0">
                <a:solidFill>
                  <a:srgbClr val="0C3183"/>
                </a:solidFill>
              </a:rPr>
              <a:t>Responsibility for QA</a:t>
            </a:r>
            <a:endParaRPr lang="en-GB"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711200" y="1552222"/>
            <a:ext cx="7412445" cy="2566857"/>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1" indent="0" algn="just">
              <a:buNone/>
            </a:pPr>
            <a:r>
              <a:rPr lang="de-AT" sz="2400" dirty="0" smtClean="0">
                <a:solidFill>
                  <a:srgbClr val="1765AC"/>
                </a:solidFill>
                <a:latin typeface="+mj-lt"/>
                <a:cs typeface="Arial"/>
              </a:rPr>
              <a:t>„</a:t>
            </a:r>
            <a:r>
              <a:rPr lang="en-US" sz="2400" dirty="0" smtClean="0">
                <a:solidFill>
                  <a:srgbClr val="1765AC"/>
                </a:solidFill>
                <a:latin typeface="+mj-lt"/>
                <a:cs typeface="Arial"/>
              </a:rPr>
              <a:t>Consistent with the principle of institutional autonomy, the primary responsibility for quality assurance in higher education </a:t>
            </a:r>
            <a:r>
              <a:rPr lang="de-AT" sz="2400" dirty="0" smtClean="0">
                <a:solidFill>
                  <a:srgbClr val="1765AC"/>
                </a:solidFill>
                <a:latin typeface="+mj-lt"/>
                <a:cs typeface="Arial"/>
              </a:rPr>
              <a:t>lies </a:t>
            </a:r>
            <a:r>
              <a:rPr lang="en-US" sz="2400" dirty="0" smtClean="0">
                <a:solidFill>
                  <a:srgbClr val="1765AC"/>
                </a:solidFill>
                <a:latin typeface="+mj-lt"/>
                <a:cs typeface="Arial"/>
              </a:rPr>
              <a:t>with</a:t>
            </a:r>
            <a:r>
              <a:rPr lang="de-AT" sz="2400" dirty="0" smtClean="0">
                <a:solidFill>
                  <a:srgbClr val="1765AC"/>
                </a:solidFill>
                <a:latin typeface="+mj-lt"/>
                <a:cs typeface="Arial"/>
              </a:rPr>
              <a:t> </a:t>
            </a:r>
            <a:r>
              <a:rPr lang="en-US" sz="2400" dirty="0" smtClean="0">
                <a:solidFill>
                  <a:srgbClr val="1765AC"/>
                </a:solidFill>
                <a:latin typeface="+mj-lt"/>
                <a:cs typeface="Arial"/>
              </a:rPr>
              <a:t>each institution itself and this provides the basis for real accountability of the academic system within the national quality framework</a:t>
            </a:r>
            <a:r>
              <a:rPr lang="de-AT" sz="2400" dirty="0" smtClean="0">
                <a:solidFill>
                  <a:srgbClr val="1765AC"/>
                </a:solidFill>
                <a:latin typeface="+mj-lt"/>
                <a:cs typeface="Arial"/>
              </a:rPr>
              <a:t> (Berlin Communiqué, 2003)</a:t>
            </a:r>
            <a:endParaRPr lang="en-US" sz="2400" i="1" dirty="0" smtClean="0">
              <a:solidFill>
                <a:schemeClr val="accent1"/>
              </a:solidFill>
            </a:endParaRPr>
          </a:p>
          <a:p>
            <a:pPr marL="0" lvl="1" indent="0" algn="just">
              <a:buNone/>
            </a:pPr>
            <a:endParaRPr lang="en-US" sz="1400" dirty="0">
              <a:solidFill>
                <a:schemeClr val="accent1"/>
              </a:solidFill>
            </a:endParaRPr>
          </a:p>
        </p:txBody>
      </p:sp>
    </p:spTree>
    <p:extLst>
      <p:ext uri="{BB962C8B-B14F-4D97-AF65-F5344CB8AC3E}">
        <p14:creationId xmlns:p14="http://schemas.microsoft.com/office/powerpoint/2010/main" val="277290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420072" y="497460"/>
            <a:ext cx="6482048" cy="523220"/>
          </a:xfrm>
        </p:spPr>
        <p:txBody>
          <a:bodyPr/>
          <a:lstStyle/>
          <a:p>
            <a:r>
              <a:rPr lang="en-GB" dirty="0" smtClean="0">
                <a:solidFill>
                  <a:srgbClr val="0C3183"/>
                </a:solidFill>
              </a:rPr>
              <a:t>Roles and Purposes of Quality Assurance</a:t>
            </a:r>
          </a:p>
        </p:txBody>
      </p:sp>
      <p:graphicFrame>
        <p:nvGraphicFramePr>
          <p:cNvPr id="2" name="Diagramm 1"/>
          <p:cNvGraphicFramePr/>
          <p:nvPr>
            <p:extLst>
              <p:ext uri="{D42A27DB-BD31-4B8C-83A1-F6EECF244321}">
                <p14:modId xmlns:p14="http://schemas.microsoft.com/office/powerpoint/2010/main" val="1917797908"/>
              </p:ext>
            </p:extLst>
          </p:nvPr>
        </p:nvGraphicFramePr>
        <p:xfrm>
          <a:off x="1509132" y="915949"/>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2019301" y="4723784"/>
            <a:ext cx="2978284" cy="353943"/>
          </a:xfrm>
          <a:prstGeom prst="rect">
            <a:avLst/>
          </a:prstGeom>
          <a:noFill/>
        </p:spPr>
        <p:txBody>
          <a:bodyPr wrap="square" rtlCol="0">
            <a:spAutoFit/>
          </a:bodyPr>
          <a:lstStyle/>
          <a:p>
            <a:r>
              <a:rPr lang="de-DE" sz="1700" dirty="0" smtClean="0">
                <a:solidFill>
                  <a:srgbClr val="1765AC"/>
                </a:solidFill>
              </a:rPr>
              <a:t>Primary but not </a:t>
            </a:r>
            <a:r>
              <a:rPr lang="de-DE" sz="1700" dirty="0" err="1" smtClean="0">
                <a:solidFill>
                  <a:srgbClr val="1765AC"/>
                </a:solidFill>
              </a:rPr>
              <a:t>only</a:t>
            </a:r>
            <a:r>
              <a:rPr lang="de-DE" sz="1700" dirty="0" smtClean="0">
                <a:solidFill>
                  <a:srgbClr val="1765AC"/>
                </a:solidFill>
              </a:rPr>
              <a:t> </a:t>
            </a:r>
            <a:r>
              <a:rPr lang="de-DE" sz="1700" dirty="0" smtClean="0">
                <a:solidFill>
                  <a:srgbClr val="1765AC"/>
                </a:solidFill>
              </a:rPr>
              <a:t>EQA</a:t>
            </a:r>
            <a:endParaRPr lang="de-AT" sz="1700" dirty="0">
              <a:solidFill>
                <a:srgbClr val="1765AC"/>
              </a:solidFill>
            </a:endParaRPr>
          </a:p>
        </p:txBody>
      </p:sp>
      <p:sp>
        <p:nvSpPr>
          <p:cNvPr id="6" name="Textfeld 5"/>
          <p:cNvSpPr txBox="1"/>
          <p:nvPr/>
        </p:nvSpPr>
        <p:spPr>
          <a:xfrm>
            <a:off x="4826597" y="4723783"/>
            <a:ext cx="2460027" cy="353943"/>
          </a:xfrm>
          <a:prstGeom prst="rect">
            <a:avLst/>
          </a:prstGeom>
          <a:noFill/>
        </p:spPr>
        <p:txBody>
          <a:bodyPr wrap="square" rtlCol="0">
            <a:spAutoFit/>
          </a:bodyPr>
          <a:lstStyle/>
          <a:p>
            <a:r>
              <a:rPr lang="de-DE" sz="1700" dirty="0" smtClean="0">
                <a:solidFill>
                  <a:srgbClr val="EDC20E"/>
                </a:solidFill>
              </a:rPr>
              <a:t>Primary but not </a:t>
            </a:r>
            <a:r>
              <a:rPr lang="de-DE" sz="1700" dirty="0" err="1" smtClean="0">
                <a:solidFill>
                  <a:srgbClr val="EDC20E"/>
                </a:solidFill>
              </a:rPr>
              <a:t>only</a:t>
            </a:r>
            <a:r>
              <a:rPr lang="de-DE" sz="1700" dirty="0" smtClean="0">
                <a:solidFill>
                  <a:srgbClr val="EDC20E"/>
                </a:solidFill>
              </a:rPr>
              <a:t> </a:t>
            </a:r>
            <a:r>
              <a:rPr lang="de-DE" sz="1700" dirty="0" smtClean="0">
                <a:solidFill>
                  <a:srgbClr val="EDC20E"/>
                </a:solidFill>
              </a:rPr>
              <a:t>IQA</a:t>
            </a:r>
            <a:endParaRPr lang="de-AT" sz="1700" dirty="0">
              <a:solidFill>
                <a:srgbClr val="EDC20E"/>
              </a:solidFill>
            </a:endParaRPr>
          </a:p>
        </p:txBody>
      </p:sp>
      <p:sp>
        <p:nvSpPr>
          <p:cNvPr id="7" name="Rechteck 6"/>
          <p:cNvSpPr/>
          <p:nvPr/>
        </p:nvSpPr>
        <p:spPr>
          <a:xfrm>
            <a:off x="6248402" y="3134619"/>
            <a:ext cx="2059258" cy="1384995"/>
          </a:xfrm>
          <a:prstGeom prst="rect">
            <a:avLst/>
          </a:prstGeom>
        </p:spPr>
        <p:txBody>
          <a:bodyPr wrap="square">
            <a:spAutoFit/>
          </a:bodyPr>
          <a:lstStyle/>
          <a:p>
            <a:pPr marL="285750" lvl="1" algn="just"/>
            <a:r>
              <a:rPr lang="en-US" sz="1400" dirty="0" smtClean="0">
                <a:solidFill>
                  <a:schemeClr val="accent1"/>
                </a:solidFill>
              </a:rPr>
              <a:t>Less </a:t>
            </a:r>
            <a:r>
              <a:rPr lang="en-US" sz="1400" dirty="0">
                <a:solidFill>
                  <a:schemeClr val="accent1"/>
                </a:solidFill>
              </a:rPr>
              <a:t>about constraint and more about the encouragement of adjustment and change.</a:t>
            </a:r>
          </a:p>
          <a:p>
            <a:pPr marL="285750" lvl="1" algn="just"/>
            <a:endParaRPr lang="de-AT" sz="1400" dirty="0">
              <a:solidFill>
                <a:schemeClr val="accent1"/>
              </a:solidFill>
            </a:endParaRPr>
          </a:p>
        </p:txBody>
      </p:sp>
      <p:sp>
        <p:nvSpPr>
          <p:cNvPr id="8" name="Rechteck 7"/>
          <p:cNvSpPr/>
          <p:nvPr/>
        </p:nvSpPr>
        <p:spPr>
          <a:xfrm>
            <a:off x="6248402" y="1020680"/>
            <a:ext cx="2702310" cy="1815882"/>
          </a:xfrm>
          <a:prstGeom prst="rect">
            <a:avLst/>
          </a:prstGeom>
        </p:spPr>
        <p:txBody>
          <a:bodyPr wrap="square">
            <a:spAutoFit/>
          </a:bodyPr>
          <a:lstStyle/>
          <a:p>
            <a:pPr marL="285750" lvl="1" algn="just"/>
            <a:r>
              <a:rPr lang="en-US" sz="1400" dirty="0" smtClean="0">
                <a:solidFill>
                  <a:schemeClr val="accent1"/>
                </a:solidFill>
              </a:rPr>
              <a:t>Ensuring </a:t>
            </a:r>
            <a:r>
              <a:rPr lang="en-US" sz="1400" dirty="0">
                <a:solidFill>
                  <a:schemeClr val="accent1"/>
                </a:solidFill>
              </a:rPr>
              <a:t>the integrity of the higher education sector, in particular making it difficult for poor or rogue providers to continue operating and making access to the sector dependent on the fulfilment of criteria of adequacy</a:t>
            </a:r>
            <a:r>
              <a:rPr lang="en-US" sz="1400" dirty="0" smtClean="0">
                <a:solidFill>
                  <a:schemeClr val="accent1"/>
                </a:solidFill>
              </a:rPr>
              <a:t>.</a:t>
            </a:r>
            <a:endParaRPr lang="de-AT" sz="1400" dirty="0">
              <a:solidFill>
                <a:schemeClr val="accent1"/>
              </a:solidFill>
            </a:endParaRPr>
          </a:p>
        </p:txBody>
      </p:sp>
      <p:sp>
        <p:nvSpPr>
          <p:cNvPr id="9" name="Rechteck 8"/>
          <p:cNvSpPr/>
          <p:nvPr/>
        </p:nvSpPr>
        <p:spPr>
          <a:xfrm>
            <a:off x="-161925" y="3134619"/>
            <a:ext cx="2771311" cy="1815882"/>
          </a:xfrm>
          <a:prstGeom prst="rect">
            <a:avLst/>
          </a:prstGeom>
        </p:spPr>
        <p:txBody>
          <a:bodyPr wrap="square">
            <a:spAutoFit/>
          </a:bodyPr>
          <a:lstStyle/>
          <a:p>
            <a:pPr marL="285750" lvl="1" algn="just"/>
            <a:r>
              <a:rPr lang="en-US" sz="1400" dirty="0" smtClean="0">
                <a:solidFill>
                  <a:schemeClr val="accent1"/>
                </a:solidFill>
              </a:rPr>
              <a:t>Ensuring </a:t>
            </a:r>
            <a:r>
              <a:rPr lang="en-US" sz="1400" dirty="0">
                <a:solidFill>
                  <a:schemeClr val="accent1"/>
                </a:solidFill>
              </a:rPr>
              <a:t>that institutions adopt procedures, practices and policies considered by funders, governments, and professional bodies to be desirable for the proper conduct of the sector and to ensure its quality.</a:t>
            </a:r>
            <a:endParaRPr lang="de-AT" sz="1400" dirty="0">
              <a:solidFill>
                <a:schemeClr val="accent1"/>
              </a:solidFill>
            </a:endParaRPr>
          </a:p>
          <a:p>
            <a:pPr marL="285750" lvl="1" algn="just"/>
            <a:endParaRPr lang="de-AT" sz="1400" dirty="0">
              <a:solidFill>
                <a:schemeClr val="accent1"/>
              </a:solidFill>
            </a:endParaRPr>
          </a:p>
        </p:txBody>
      </p:sp>
      <p:sp>
        <p:nvSpPr>
          <p:cNvPr id="10" name="Rechteck 9"/>
          <p:cNvSpPr/>
          <p:nvPr/>
        </p:nvSpPr>
        <p:spPr>
          <a:xfrm>
            <a:off x="631903" y="1496245"/>
            <a:ext cx="2059258" cy="1169551"/>
          </a:xfrm>
          <a:prstGeom prst="rect">
            <a:avLst/>
          </a:prstGeom>
        </p:spPr>
        <p:txBody>
          <a:bodyPr wrap="square">
            <a:spAutoFit/>
          </a:bodyPr>
          <a:lstStyle/>
          <a:p>
            <a:pPr marL="285750" lvl="1" algn="just"/>
            <a:r>
              <a:rPr lang="en-US" sz="1400" dirty="0" smtClean="0">
                <a:solidFill>
                  <a:schemeClr val="accent1"/>
                </a:solidFill>
              </a:rPr>
              <a:t>Institutions </a:t>
            </a:r>
            <a:r>
              <a:rPr lang="en-US" sz="1400" dirty="0">
                <a:solidFill>
                  <a:schemeClr val="accent1"/>
                </a:solidFill>
              </a:rPr>
              <a:t>taking responsibility for the service they provide and the public money they spend</a:t>
            </a:r>
            <a:r>
              <a:rPr lang="en-US" sz="1400" dirty="0" smtClean="0">
                <a:solidFill>
                  <a:schemeClr val="accent1"/>
                </a:solidFill>
              </a:rPr>
              <a:t>.</a:t>
            </a:r>
            <a:endParaRPr lang="de-AT" sz="1400" dirty="0">
              <a:solidFill>
                <a:schemeClr val="accent1"/>
              </a:solidFill>
            </a:endParaRPr>
          </a:p>
        </p:txBody>
      </p:sp>
    </p:spTree>
    <p:extLst>
      <p:ext uri="{BB962C8B-B14F-4D97-AF65-F5344CB8AC3E}">
        <p14:creationId xmlns:p14="http://schemas.microsoft.com/office/powerpoint/2010/main" val="30269168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420072" y="571802"/>
            <a:ext cx="6482048" cy="523220"/>
          </a:xfrm>
        </p:spPr>
        <p:txBody>
          <a:bodyPr/>
          <a:lstStyle/>
          <a:p>
            <a:r>
              <a:rPr lang="en-GB" dirty="0" smtClean="0">
                <a:solidFill>
                  <a:srgbClr val="0C3183"/>
                </a:solidFill>
              </a:rPr>
              <a:t>Benchmark for the Assessment </a:t>
            </a:r>
          </a:p>
        </p:txBody>
      </p:sp>
      <p:graphicFrame>
        <p:nvGraphicFramePr>
          <p:cNvPr id="3" name="Diagramm 2"/>
          <p:cNvGraphicFramePr/>
          <p:nvPr>
            <p:extLst>
              <p:ext uri="{D42A27DB-BD31-4B8C-83A1-F6EECF244321}">
                <p14:modId xmlns:p14="http://schemas.microsoft.com/office/powerpoint/2010/main" val="2328426117"/>
              </p:ext>
            </p:extLst>
          </p:nvPr>
        </p:nvGraphicFramePr>
        <p:xfrm>
          <a:off x="1524000" y="4166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m 4"/>
          <p:cNvGraphicFramePr/>
          <p:nvPr>
            <p:extLst>
              <p:ext uri="{D42A27DB-BD31-4B8C-83A1-F6EECF244321}">
                <p14:modId xmlns:p14="http://schemas.microsoft.com/office/powerpoint/2010/main" val="1282555789"/>
              </p:ext>
            </p:extLst>
          </p:nvPr>
        </p:nvGraphicFramePr>
        <p:xfrm>
          <a:off x="1516566" y="1546982"/>
          <a:ext cx="60960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97711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420072" y="571802"/>
            <a:ext cx="6482048" cy="523220"/>
          </a:xfrm>
        </p:spPr>
        <p:txBody>
          <a:bodyPr/>
          <a:lstStyle/>
          <a:p>
            <a:r>
              <a:rPr lang="en-GB" dirty="0" smtClean="0">
                <a:solidFill>
                  <a:srgbClr val="0C3183"/>
                </a:solidFill>
              </a:rPr>
              <a:t>Basic Characteristics of EQA and IQA</a:t>
            </a:r>
          </a:p>
        </p:txBody>
      </p:sp>
      <p:graphicFrame>
        <p:nvGraphicFramePr>
          <p:cNvPr id="2" name="Tabelle 1"/>
          <p:cNvGraphicFramePr>
            <a:graphicFrameLocks noGrp="1"/>
          </p:cNvGraphicFramePr>
          <p:nvPr>
            <p:extLst>
              <p:ext uri="{D42A27DB-BD31-4B8C-83A1-F6EECF244321}">
                <p14:modId xmlns:p14="http://schemas.microsoft.com/office/powerpoint/2010/main" val="4106258201"/>
              </p:ext>
            </p:extLst>
          </p:nvPr>
        </p:nvGraphicFramePr>
        <p:xfrm>
          <a:off x="1159728" y="1189462"/>
          <a:ext cx="6779940" cy="3159513"/>
        </p:xfrm>
        <a:graphic>
          <a:graphicData uri="http://schemas.openxmlformats.org/drawingml/2006/table">
            <a:tbl>
              <a:tblPr firstRow="1" firstCol="1" bandRow="1">
                <a:tableStyleId>{5C22544A-7EE6-4342-B048-85BDC9FD1C3A}</a:tableStyleId>
              </a:tblPr>
              <a:tblGrid>
                <a:gridCol w="2583314">
                  <a:extLst>
                    <a:ext uri="{9D8B030D-6E8A-4147-A177-3AD203B41FA5}">
                      <a16:colId xmlns:a16="http://schemas.microsoft.com/office/drawing/2014/main" val="2428716343"/>
                    </a:ext>
                  </a:extLst>
                </a:gridCol>
                <a:gridCol w="2104719">
                  <a:extLst>
                    <a:ext uri="{9D8B030D-6E8A-4147-A177-3AD203B41FA5}">
                      <a16:colId xmlns:a16="http://schemas.microsoft.com/office/drawing/2014/main" val="260130165"/>
                    </a:ext>
                  </a:extLst>
                </a:gridCol>
                <a:gridCol w="2091907">
                  <a:extLst>
                    <a:ext uri="{9D8B030D-6E8A-4147-A177-3AD203B41FA5}">
                      <a16:colId xmlns:a16="http://schemas.microsoft.com/office/drawing/2014/main" val="207875745"/>
                    </a:ext>
                  </a:extLst>
                </a:gridCol>
              </a:tblGrid>
              <a:tr h="351057">
                <a:tc>
                  <a:txBody>
                    <a:bodyPr/>
                    <a:lstStyle/>
                    <a:p>
                      <a:pPr>
                        <a:lnSpc>
                          <a:spcPts val="1250"/>
                        </a:lnSpc>
                        <a:spcAft>
                          <a:spcPts val="0"/>
                        </a:spcAft>
                      </a:pPr>
                      <a:r>
                        <a:rPr lang="en-US" sz="1600" dirty="0">
                          <a:effectLst/>
                        </a:rPr>
                        <a:t>Characteristics</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a:effectLst/>
                        </a:rPr>
                        <a:t>External QA</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a:effectLst/>
                        </a:rPr>
                        <a:t>Internal QA</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17117964"/>
                  </a:ext>
                </a:extLst>
              </a:tr>
              <a:tr h="702114">
                <a:tc>
                  <a:txBody>
                    <a:bodyPr/>
                    <a:lstStyle/>
                    <a:p>
                      <a:pPr>
                        <a:lnSpc>
                          <a:spcPts val="1250"/>
                        </a:lnSpc>
                        <a:spcAft>
                          <a:spcPts val="0"/>
                        </a:spcAft>
                      </a:pPr>
                      <a:r>
                        <a:rPr lang="en-US" sz="1600">
                          <a:effectLst/>
                        </a:rPr>
                        <a:t>Objective</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dirty="0">
                          <a:effectLst/>
                        </a:rPr>
                        <a:t>Accountability &amp; Compliance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a:effectLst/>
                        </a:rPr>
                        <a:t>Improvement &amp; Enhancement</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0038017"/>
                  </a:ext>
                </a:extLst>
              </a:tr>
              <a:tr h="702114">
                <a:tc>
                  <a:txBody>
                    <a:bodyPr/>
                    <a:lstStyle/>
                    <a:p>
                      <a:pPr>
                        <a:lnSpc>
                          <a:spcPts val="1250"/>
                        </a:lnSpc>
                        <a:spcAft>
                          <a:spcPts val="0"/>
                        </a:spcAft>
                      </a:pPr>
                      <a:r>
                        <a:rPr lang="en-US" sz="1600">
                          <a:effectLst/>
                        </a:rPr>
                        <a:t>Authority</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dirty="0" smtClean="0">
                          <a:effectLst/>
                        </a:rPr>
                        <a:t>Legislative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dirty="0" smtClean="0">
                          <a:effectLst/>
                        </a:rPr>
                        <a:t>Administrative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2836058"/>
                  </a:ext>
                </a:extLst>
              </a:tr>
              <a:tr h="351057">
                <a:tc>
                  <a:txBody>
                    <a:bodyPr/>
                    <a:lstStyle/>
                    <a:p>
                      <a:pPr>
                        <a:lnSpc>
                          <a:spcPts val="1250"/>
                        </a:lnSpc>
                        <a:spcAft>
                          <a:spcPts val="0"/>
                        </a:spcAft>
                      </a:pPr>
                      <a:r>
                        <a:rPr lang="en-US" sz="1600">
                          <a:effectLst/>
                        </a:rPr>
                        <a:t>Nature of Regulations</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a:effectLst/>
                        </a:rPr>
                        <a:t>Universal application</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a:effectLst/>
                        </a:rPr>
                        <a:t>Local application</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06524818"/>
                  </a:ext>
                </a:extLst>
              </a:tr>
              <a:tr h="351057">
                <a:tc>
                  <a:txBody>
                    <a:bodyPr/>
                    <a:lstStyle/>
                    <a:p>
                      <a:pPr>
                        <a:lnSpc>
                          <a:spcPts val="1250"/>
                        </a:lnSpc>
                        <a:spcAft>
                          <a:spcPts val="0"/>
                        </a:spcAft>
                      </a:pPr>
                      <a:r>
                        <a:rPr lang="en-US" sz="1600">
                          <a:effectLst/>
                        </a:rPr>
                        <a:t>Control/Management</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dirty="0">
                          <a:effectLst/>
                        </a:rPr>
                        <a:t>Government </a:t>
                      </a:r>
                      <a:r>
                        <a:rPr lang="en-US" sz="1600" dirty="0" smtClean="0">
                          <a:effectLst/>
                        </a:rPr>
                        <a:t>(Agency)</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dirty="0">
                          <a:effectLst/>
                        </a:rPr>
                        <a:t>HEI</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52590051"/>
                  </a:ext>
                </a:extLst>
              </a:tr>
              <a:tr h="351057">
                <a:tc>
                  <a:txBody>
                    <a:bodyPr/>
                    <a:lstStyle/>
                    <a:p>
                      <a:pPr>
                        <a:lnSpc>
                          <a:spcPts val="1250"/>
                        </a:lnSpc>
                        <a:spcAft>
                          <a:spcPts val="0"/>
                        </a:spcAft>
                      </a:pPr>
                      <a:r>
                        <a:rPr lang="en-US" sz="1600">
                          <a:effectLst/>
                        </a:rPr>
                        <a:t>Level of operation</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a:effectLst/>
                        </a:rPr>
                        <a:t>National Level</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a:effectLst/>
                        </a:rPr>
                        <a:t>Institutional Level</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61883756"/>
                  </a:ext>
                </a:extLst>
              </a:tr>
              <a:tr h="351057">
                <a:tc>
                  <a:txBody>
                    <a:bodyPr/>
                    <a:lstStyle/>
                    <a:p>
                      <a:pPr>
                        <a:lnSpc>
                          <a:spcPts val="1250"/>
                        </a:lnSpc>
                        <a:spcAft>
                          <a:spcPts val="0"/>
                        </a:spcAft>
                      </a:pPr>
                      <a:r>
                        <a:rPr lang="en-US" sz="1600">
                          <a:effectLst/>
                        </a:rPr>
                        <a:t>Nature of report</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a:effectLst/>
                        </a:rPr>
                        <a:t>Public</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Aft>
                          <a:spcPts val="0"/>
                        </a:spcAft>
                      </a:pPr>
                      <a:r>
                        <a:rPr lang="en-US" sz="1600" dirty="0">
                          <a:effectLst/>
                        </a:rPr>
                        <a:t>Private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31091227"/>
                  </a:ext>
                </a:extLst>
              </a:tr>
            </a:tbl>
          </a:graphicData>
        </a:graphic>
      </p:graphicFrame>
    </p:spTree>
    <p:extLst>
      <p:ext uri="{BB962C8B-B14F-4D97-AF65-F5344CB8AC3E}">
        <p14:creationId xmlns:p14="http://schemas.microsoft.com/office/powerpoint/2010/main" val="28975565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501847" y="833412"/>
            <a:ext cx="7519597" cy="954107"/>
          </a:xfrm>
        </p:spPr>
        <p:txBody>
          <a:bodyPr/>
          <a:lstStyle/>
          <a:p>
            <a:r>
              <a:rPr lang="en-GB" dirty="0" smtClean="0">
                <a:solidFill>
                  <a:srgbClr val="0C3183"/>
                </a:solidFill>
              </a:rPr>
              <a:t>Primary function of External Quality Assurance</a:t>
            </a:r>
            <a:endParaRPr lang="en-GB"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711200" y="1323622"/>
            <a:ext cx="7623175" cy="2536079"/>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indent="0" algn="just">
              <a:buNone/>
            </a:pPr>
            <a:endParaRPr lang="en-GB" sz="1400" dirty="0">
              <a:solidFill>
                <a:schemeClr val="accent1"/>
              </a:solidFill>
            </a:endParaRPr>
          </a:p>
          <a:p>
            <a:pPr marL="0" lvl="1" indent="0" algn="just">
              <a:buNone/>
            </a:pPr>
            <a:r>
              <a:rPr lang="de-DE" sz="2000" dirty="0" smtClean="0">
                <a:solidFill>
                  <a:srgbClr val="1765AC"/>
                </a:solidFill>
                <a:latin typeface="+mj-lt"/>
                <a:cs typeface="Arial"/>
              </a:rPr>
              <a:t>The </a:t>
            </a:r>
            <a:r>
              <a:rPr lang="de-DE" sz="2000" dirty="0" err="1" smtClean="0">
                <a:solidFill>
                  <a:srgbClr val="1765AC"/>
                </a:solidFill>
                <a:latin typeface="+mj-lt"/>
                <a:cs typeface="Arial"/>
              </a:rPr>
              <a:t>primary</a:t>
            </a:r>
            <a:r>
              <a:rPr lang="de-DE" sz="2000" dirty="0" smtClean="0">
                <a:solidFill>
                  <a:srgbClr val="1765AC"/>
                </a:solidFill>
                <a:latin typeface="+mj-lt"/>
                <a:cs typeface="Arial"/>
              </a:rPr>
              <a:t> </a:t>
            </a:r>
            <a:r>
              <a:rPr lang="de-DE" sz="2000" dirty="0" err="1" smtClean="0">
                <a:solidFill>
                  <a:srgbClr val="1765AC"/>
                </a:solidFill>
                <a:latin typeface="+mj-lt"/>
                <a:cs typeface="Arial"/>
              </a:rPr>
              <a:t>function</a:t>
            </a:r>
            <a:r>
              <a:rPr lang="de-DE" sz="2000" dirty="0" smtClean="0">
                <a:solidFill>
                  <a:srgbClr val="1765AC"/>
                </a:solidFill>
                <a:latin typeface="+mj-lt"/>
                <a:cs typeface="Arial"/>
              </a:rPr>
              <a:t> </a:t>
            </a:r>
            <a:r>
              <a:rPr lang="de-DE" sz="2000" dirty="0" err="1" smtClean="0">
                <a:solidFill>
                  <a:srgbClr val="1765AC"/>
                </a:solidFill>
                <a:latin typeface="+mj-lt"/>
                <a:cs typeface="Arial"/>
              </a:rPr>
              <a:t>of</a:t>
            </a:r>
            <a:r>
              <a:rPr lang="de-DE" sz="2000" dirty="0" smtClean="0">
                <a:solidFill>
                  <a:srgbClr val="1765AC"/>
                </a:solidFill>
                <a:latin typeface="+mj-lt"/>
                <a:cs typeface="Arial"/>
              </a:rPr>
              <a:t> </a:t>
            </a:r>
            <a:r>
              <a:rPr lang="de-DE" sz="2000" dirty="0" err="1" smtClean="0">
                <a:solidFill>
                  <a:srgbClr val="1765AC"/>
                </a:solidFill>
                <a:latin typeface="+mj-lt"/>
                <a:cs typeface="Arial"/>
              </a:rPr>
              <a:t>External</a:t>
            </a:r>
            <a:r>
              <a:rPr lang="de-DE" sz="2000" dirty="0" smtClean="0">
                <a:solidFill>
                  <a:srgbClr val="1765AC"/>
                </a:solidFill>
                <a:latin typeface="+mj-lt"/>
                <a:cs typeface="Arial"/>
              </a:rPr>
              <a:t> Quality Assurance </a:t>
            </a:r>
            <a:r>
              <a:rPr lang="de-DE" sz="2000" dirty="0" err="1" smtClean="0">
                <a:solidFill>
                  <a:srgbClr val="1765AC"/>
                </a:solidFill>
                <a:latin typeface="+mj-lt"/>
                <a:cs typeface="Arial"/>
              </a:rPr>
              <a:t>is</a:t>
            </a:r>
            <a:r>
              <a:rPr lang="de-DE" sz="2000" dirty="0" smtClean="0">
                <a:solidFill>
                  <a:srgbClr val="1765AC"/>
                </a:solidFill>
                <a:latin typeface="+mj-lt"/>
                <a:cs typeface="Arial"/>
              </a:rPr>
              <a:t> </a:t>
            </a:r>
            <a:r>
              <a:rPr lang="de-DE" sz="2000" b="1" dirty="0" err="1" smtClean="0">
                <a:solidFill>
                  <a:srgbClr val="1765AC"/>
                </a:solidFill>
                <a:latin typeface="+mj-lt"/>
                <a:cs typeface="Arial"/>
              </a:rPr>
              <a:t>regulatory</a:t>
            </a:r>
            <a:r>
              <a:rPr lang="de-DE" sz="2000" dirty="0" smtClean="0">
                <a:solidFill>
                  <a:srgbClr val="1765AC"/>
                </a:solidFill>
                <a:latin typeface="+mj-lt"/>
                <a:cs typeface="Arial"/>
              </a:rPr>
              <a:t>, </a:t>
            </a:r>
            <a:r>
              <a:rPr lang="de-DE" sz="2000" dirty="0" err="1" smtClean="0">
                <a:solidFill>
                  <a:srgbClr val="1765AC"/>
                </a:solidFill>
                <a:latin typeface="+mj-lt"/>
                <a:cs typeface="Arial"/>
              </a:rPr>
              <a:t>ensuring</a:t>
            </a:r>
            <a:r>
              <a:rPr lang="de-DE" sz="2000" dirty="0" smtClean="0">
                <a:solidFill>
                  <a:srgbClr val="1765AC"/>
                </a:solidFill>
                <a:latin typeface="+mj-lt"/>
                <a:cs typeface="Arial"/>
              </a:rPr>
              <a:t> </a:t>
            </a:r>
            <a:r>
              <a:rPr lang="de-DE" sz="2000" dirty="0" err="1" smtClean="0">
                <a:solidFill>
                  <a:srgbClr val="1765AC"/>
                </a:solidFill>
                <a:latin typeface="+mj-lt"/>
                <a:cs typeface="Arial"/>
              </a:rPr>
              <a:t>that</a:t>
            </a:r>
            <a:r>
              <a:rPr lang="de-DE" sz="2000" dirty="0" smtClean="0">
                <a:solidFill>
                  <a:srgbClr val="1765AC"/>
                </a:solidFill>
                <a:latin typeface="+mj-lt"/>
                <a:cs typeface="Arial"/>
              </a:rPr>
              <a:t> </a:t>
            </a:r>
            <a:r>
              <a:rPr lang="de-DE" sz="2000" dirty="0" err="1" smtClean="0">
                <a:solidFill>
                  <a:srgbClr val="1765AC"/>
                </a:solidFill>
                <a:latin typeface="+mj-lt"/>
                <a:cs typeface="Arial"/>
              </a:rPr>
              <a:t>the</a:t>
            </a:r>
            <a:r>
              <a:rPr lang="de-DE" sz="2000" dirty="0" smtClean="0">
                <a:solidFill>
                  <a:srgbClr val="1765AC"/>
                </a:solidFill>
                <a:latin typeface="+mj-lt"/>
                <a:cs typeface="Arial"/>
              </a:rPr>
              <a:t> </a:t>
            </a:r>
            <a:r>
              <a:rPr lang="de-DE" sz="2000" dirty="0" err="1" smtClean="0">
                <a:solidFill>
                  <a:srgbClr val="1765AC"/>
                </a:solidFill>
                <a:latin typeface="+mj-lt"/>
                <a:cs typeface="Arial"/>
              </a:rPr>
              <a:t>quality</a:t>
            </a:r>
            <a:r>
              <a:rPr lang="de-DE" sz="2000" dirty="0" smtClean="0">
                <a:solidFill>
                  <a:srgbClr val="1765AC"/>
                </a:solidFill>
                <a:latin typeface="+mj-lt"/>
                <a:cs typeface="Arial"/>
              </a:rPr>
              <a:t> </a:t>
            </a:r>
            <a:r>
              <a:rPr lang="de-DE" sz="2000" dirty="0" err="1" smtClean="0">
                <a:solidFill>
                  <a:srgbClr val="1765AC"/>
                </a:solidFill>
                <a:latin typeface="+mj-lt"/>
                <a:cs typeface="Arial"/>
              </a:rPr>
              <a:t>is</a:t>
            </a:r>
            <a:r>
              <a:rPr lang="de-DE" sz="2000" dirty="0" smtClean="0">
                <a:solidFill>
                  <a:srgbClr val="1765AC"/>
                </a:solidFill>
                <a:latin typeface="+mj-lt"/>
                <a:cs typeface="Arial"/>
              </a:rPr>
              <a:t> </a:t>
            </a:r>
            <a:r>
              <a:rPr lang="de-DE" sz="2000" dirty="0" err="1" smtClean="0">
                <a:solidFill>
                  <a:srgbClr val="1765AC"/>
                </a:solidFill>
                <a:latin typeface="+mj-lt"/>
                <a:cs typeface="Arial"/>
              </a:rPr>
              <a:t>being</a:t>
            </a:r>
            <a:r>
              <a:rPr lang="de-DE" sz="2000" dirty="0" smtClean="0">
                <a:solidFill>
                  <a:srgbClr val="1765AC"/>
                </a:solidFill>
                <a:latin typeface="+mj-lt"/>
                <a:cs typeface="Arial"/>
              </a:rPr>
              <a:t> </a:t>
            </a:r>
            <a:r>
              <a:rPr lang="de-DE" sz="2000" dirty="0" err="1" smtClean="0">
                <a:solidFill>
                  <a:srgbClr val="1765AC"/>
                </a:solidFill>
                <a:latin typeface="+mj-lt"/>
                <a:cs typeface="Arial"/>
              </a:rPr>
              <a:t>maintained</a:t>
            </a:r>
            <a:r>
              <a:rPr lang="de-DE" sz="2000" dirty="0" smtClean="0">
                <a:solidFill>
                  <a:srgbClr val="1765AC"/>
                </a:solidFill>
                <a:latin typeface="+mj-lt"/>
                <a:cs typeface="Arial"/>
              </a:rPr>
              <a:t> in </a:t>
            </a:r>
            <a:r>
              <a:rPr lang="de-DE" sz="2000" dirty="0" err="1" smtClean="0">
                <a:solidFill>
                  <a:srgbClr val="1765AC"/>
                </a:solidFill>
                <a:latin typeface="+mj-lt"/>
                <a:cs typeface="Arial"/>
              </a:rPr>
              <a:t>expanding</a:t>
            </a:r>
            <a:r>
              <a:rPr lang="de-DE" sz="2000" dirty="0" smtClean="0">
                <a:solidFill>
                  <a:srgbClr val="1765AC"/>
                </a:solidFill>
                <a:latin typeface="+mj-lt"/>
                <a:cs typeface="Arial"/>
              </a:rPr>
              <a:t> </a:t>
            </a:r>
            <a:r>
              <a:rPr lang="de-DE" sz="2000" dirty="0" err="1" smtClean="0">
                <a:solidFill>
                  <a:srgbClr val="1765AC"/>
                </a:solidFill>
                <a:latin typeface="+mj-lt"/>
                <a:cs typeface="Arial"/>
              </a:rPr>
              <a:t>systems</a:t>
            </a:r>
            <a:r>
              <a:rPr lang="de-DE" sz="2000" dirty="0" smtClean="0">
                <a:solidFill>
                  <a:srgbClr val="1765AC"/>
                </a:solidFill>
                <a:latin typeface="+mj-lt"/>
                <a:cs typeface="Arial"/>
              </a:rPr>
              <a:t> </a:t>
            </a:r>
            <a:r>
              <a:rPr lang="de-DE" sz="2000" dirty="0" err="1" smtClean="0">
                <a:solidFill>
                  <a:srgbClr val="1765AC"/>
                </a:solidFill>
                <a:latin typeface="+mj-lt"/>
                <a:cs typeface="Arial"/>
              </a:rPr>
              <a:t>of</a:t>
            </a:r>
            <a:r>
              <a:rPr lang="de-DE" sz="2000" dirty="0" smtClean="0">
                <a:solidFill>
                  <a:srgbClr val="1765AC"/>
                </a:solidFill>
                <a:latin typeface="+mj-lt"/>
                <a:cs typeface="Arial"/>
              </a:rPr>
              <a:t> </a:t>
            </a:r>
            <a:r>
              <a:rPr lang="de-DE" sz="2000" dirty="0" err="1" smtClean="0">
                <a:solidFill>
                  <a:srgbClr val="1765AC"/>
                </a:solidFill>
                <a:latin typeface="+mj-lt"/>
                <a:cs typeface="Arial"/>
              </a:rPr>
              <a:t>higher</a:t>
            </a:r>
            <a:r>
              <a:rPr lang="de-DE" sz="2000" dirty="0" smtClean="0">
                <a:solidFill>
                  <a:srgbClr val="1765AC"/>
                </a:solidFill>
                <a:latin typeface="+mj-lt"/>
                <a:cs typeface="Arial"/>
              </a:rPr>
              <a:t> </a:t>
            </a:r>
            <a:r>
              <a:rPr lang="de-DE" sz="2000" dirty="0" err="1" smtClean="0">
                <a:solidFill>
                  <a:srgbClr val="1765AC"/>
                </a:solidFill>
                <a:latin typeface="+mj-lt"/>
                <a:cs typeface="Arial"/>
              </a:rPr>
              <a:t>education</a:t>
            </a:r>
            <a:r>
              <a:rPr lang="de-DE" sz="2000" dirty="0" smtClean="0">
                <a:solidFill>
                  <a:srgbClr val="1765AC"/>
                </a:solidFill>
                <a:latin typeface="+mj-lt"/>
                <a:cs typeface="Arial"/>
              </a:rPr>
              <a:t>, </a:t>
            </a:r>
            <a:r>
              <a:rPr lang="de-DE" sz="2000" dirty="0" err="1" smtClean="0">
                <a:solidFill>
                  <a:srgbClr val="1765AC"/>
                </a:solidFill>
                <a:latin typeface="+mj-lt"/>
                <a:cs typeface="Arial"/>
              </a:rPr>
              <a:t>as</a:t>
            </a:r>
            <a:r>
              <a:rPr lang="de-DE" sz="2000" dirty="0" smtClean="0">
                <a:solidFill>
                  <a:srgbClr val="1765AC"/>
                </a:solidFill>
                <a:latin typeface="+mj-lt"/>
                <a:cs typeface="Arial"/>
              </a:rPr>
              <a:t> </a:t>
            </a:r>
            <a:r>
              <a:rPr lang="de-DE" sz="2000" dirty="0" err="1" smtClean="0">
                <a:solidFill>
                  <a:srgbClr val="1765AC"/>
                </a:solidFill>
                <a:latin typeface="+mj-lt"/>
                <a:cs typeface="Arial"/>
              </a:rPr>
              <a:t>new</a:t>
            </a:r>
            <a:r>
              <a:rPr lang="de-DE" sz="2000" dirty="0" smtClean="0">
                <a:solidFill>
                  <a:srgbClr val="1765AC"/>
                </a:solidFill>
                <a:latin typeface="+mj-lt"/>
                <a:cs typeface="Arial"/>
              </a:rPr>
              <a:t> </a:t>
            </a:r>
            <a:r>
              <a:rPr lang="de-DE" sz="2000" dirty="0" err="1" smtClean="0">
                <a:solidFill>
                  <a:srgbClr val="1765AC"/>
                </a:solidFill>
                <a:latin typeface="+mj-lt"/>
                <a:cs typeface="Arial"/>
              </a:rPr>
              <a:t>provicers</a:t>
            </a:r>
            <a:r>
              <a:rPr lang="de-DE" sz="2000" dirty="0" smtClean="0">
                <a:solidFill>
                  <a:srgbClr val="1765AC"/>
                </a:solidFill>
                <a:latin typeface="+mj-lt"/>
                <a:cs typeface="Arial"/>
              </a:rPr>
              <a:t> </a:t>
            </a:r>
            <a:r>
              <a:rPr lang="de-DE" sz="2000" dirty="0" err="1" smtClean="0">
                <a:solidFill>
                  <a:srgbClr val="1765AC"/>
                </a:solidFill>
                <a:latin typeface="+mj-lt"/>
                <a:cs typeface="Arial"/>
              </a:rPr>
              <a:t>join</a:t>
            </a:r>
            <a:r>
              <a:rPr lang="de-DE" sz="2000" dirty="0" smtClean="0">
                <a:solidFill>
                  <a:srgbClr val="1765AC"/>
                </a:solidFill>
                <a:latin typeface="+mj-lt"/>
                <a:cs typeface="Arial"/>
              </a:rPr>
              <a:t> </a:t>
            </a:r>
            <a:r>
              <a:rPr lang="de-DE" sz="2000" dirty="0" err="1" smtClean="0">
                <a:solidFill>
                  <a:srgbClr val="1765AC"/>
                </a:solidFill>
                <a:latin typeface="+mj-lt"/>
                <a:cs typeface="Arial"/>
              </a:rPr>
              <a:t>established</a:t>
            </a:r>
            <a:r>
              <a:rPr lang="de-DE" sz="2000" dirty="0" smtClean="0">
                <a:solidFill>
                  <a:srgbClr val="1765AC"/>
                </a:solidFill>
                <a:latin typeface="+mj-lt"/>
                <a:cs typeface="Arial"/>
              </a:rPr>
              <a:t> </a:t>
            </a:r>
            <a:r>
              <a:rPr lang="de-DE" sz="2000" dirty="0" err="1" smtClean="0">
                <a:solidFill>
                  <a:srgbClr val="1765AC"/>
                </a:solidFill>
                <a:latin typeface="+mj-lt"/>
                <a:cs typeface="Arial"/>
              </a:rPr>
              <a:t>universities</a:t>
            </a:r>
            <a:r>
              <a:rPr lang="de-DE" sz="2000" dirty="0" smtClean="0">
                <a:solidFill>
                  <a:srgbClr val="1765AC"/>
                </a:solidFill>
                <a:latin typeface="+mj-lt"/>
                <a:cs typeface="Arial"/>
              </a:rPr>
              <a:t>.</a:t>
            </a:r>
          </a:p>
          <a:p>
            <a:pPr marL="0" lvl="1" indent="0" algn="just">
              <a:buNone/>
            </a:pPr>
            <a:r>
              <a:rPr lang="de-DE" sz="2000" dirty="0" smtClean="0">
                <a:solidFill>
                  <a:srgbClr val="1765AC"/>
                </a:solidFill>
                <a:latin typeface="+mj-lt"/>
                <a:cs typeface="Arial"/>
              </a:rPr>
              <a:t>In </a:t>
            </a:r>
            <a:r>
              <a:rPr lang="de-DE" sz="2000" dirty="0" err="1" smtClean="0">
                <a:solidFill>
                  <a:srgbClr val="1765AC"/>
                </a:solidFill>
                <a:latin typeface="+mj-lt"/>
                <a:cs typeface="Arial"/>
              </a:rPr>
              <a:t>many</a:t>
            </a:r>
            <a:r>
              <a:rPr lang="de-DE" sz="2000" dirty="0" smtClean="0">
                <a:solidFill>
                  <a:srgbClr val="1765AC"/>
                </a:solidFill>
                <a:latin typeface="+mj-lt"/>
                <a:cs typeface="Arial"/>
              </a:rPr>
              <a:t> </a:t>
            </a:r>
            <a:r>
              <a:rPr lang="de-DE" sz="2000" dirty="0" err="1" smtClean="0">
                <a:solidFill>
                  <a:srgbClr val="1765AC"/>
                </a:solidFill>
                <a:latin typeface="+mj-lt"/>
                <a:cs typeface="Arial"/>
              </a:rPr>
              <a:t>cases</a:t>
            </a:r>
            <a:r>
              <a:rPr lang="de-DE" sz="2000" dirty="0" smtClean="0">
                <a:solidFill>
                  <a:srgbClr val="1765AC"/>
                </a:solidFill>
                <a:latin typeface="+mj-lt"/>
                <a:cs typeface="Arial"/>
              </a:rPr>
              <a:t> </a:t>
            </a:r>
            <a:r>
              <a:rPr lang="de-DE" sz="2000" dirty="0" err="1" smtClean="0">
                <a:solidFill>
                  <a:srgbClr val="1765AC"/>
                </a:solidFill>
                <a:latin typeface="+mj-lt"/>
                <a:cs typeface="Arial"/>
              </a:rPr>
              <a:t>it</a:t>
            </a:r>
            <a:r>
              <a:rPr lang="de-DE" sz="2000" dirty="0" smtClean="0">
                <a:solidFill>
                  <a:srgbClr val="1765AC"/>
                </a:solidFill>
                <a:latin typeface="+mj-lt"/>
                <a:cs typeface="Arial"/>
              </a:rPr>
              <a:t> </a:t>
            </a:r>
            <a:r>
              <a:rPr lang="de-DE" sz="2000" dirty="0" err="1" smtClean="0">
                <a:solidFill>
                  <a:srgbClr val="1765AC"/>
                </a:solidFill>
                <a:latin typeface="+mj-lt"/>
                <a:cs typeface="Arial"/>
              </a:rPr>
              <a:t>is</a:t>
            </a:r>
            <a:r>
              <a:rPr lang="de-DE" sz="2000" dirty="0" smtClean="0">
                <a:solidFill>
                  <a:srgbClr val="1765AC"/>
                </a:solidFill>
                <a:latin typeface="+mj-lt"/>
                <a:cs typeface="Arial"/>
              </a:rPr>
              <a:t> </a:t>
            </a:r>
            <a:r>
              <a:rPr lang="de-DE" sz="2000" dirty="0" err="1" smtClean="0">
                <a:solidFill>
                  <a:srgbClr val="1765AC"/>
                </a:solidFill>
                <a:latin typeface="+mj-lt"/>
                <a:cs typeface="Arial"/>
              </a:rPr>
              <a:t>the</a:t>
            </a:r>
            <a:r>
              <a:rPr lang="de-DE" sz="2000" dirty="0" smtClean="0">
                <a:solidFill>
                  <a:srgbClr val="1765AC"/>
                </a:solidFill>
                <a:latin typeface="+mj-lt"/>
                <a:cs typeface="Arial"/>
              </a:rPr>
              <a:t> EQA </a:t>
            </a:r>
            <a:r>
              <a:rPr lang="de-DE" sz="2000" dirty="0" err="1" smtClean="0">
                <a:solidFill>
                  <a:srgbClr val="1765AC"/>
                </a:solidFill>
                <a:latin typeface="+mj-lt"/>
                <a:cs typeface="Arial"/>
              </a:rPr>
              <a:t>requirements</a:t>
            </a:r>
            <a:r>
              <a:rPr lang="de-DE" sz="2000" dirty="0" smtClean="0">
                <a:solidFill>
                  <a:srgbClr val="1765AC"/>
                </a:solidFill>
                <a:latin typeface="+mj-lt"/>
                <a:cs typeface="Arial"/>
              </a:rPr>
              <a:t> </a:t>
            </a:r>
            <a:r>
              <a:rPr lang="de-DE" sz="2000" dirty="0" err="1" smtClean="0">
                <a:solidFill>
                  <a:srgbClr val="1765AC"/>
                </a:solidFill>
                <a:latin typeface="+mj-lt"/>
                <a:cs typeface="Arial"/>
              </a:rPr>
              <a:t>that</a:t>
            </a:r>
            <a:r>
              <a:rPr lang="de-DE" sz="2000" dirty="0" smtClean="0">
                <a:solidFill>
                  <a:srgbClr val="1765AC"/>
                </a:solidFill>
                <a:latin typeface="+mj-lt"/>
                <a:cs typeface="Arial"/>
              </a:rPr>
              <a:t> </a:t>
            </a:r>
            <a:r>
              <a:rPr lang="de-DE" sz="2000" dirty="0" err="1" smtClean="0">
                <a:solidFill>
                  <a:srgbClr val="1765AC"/>
                </a:solidFill>
                <a:latin typeface="+mj-lt"/>
                <a:cs typeface="Arial"/>
              </a:rPr>
              <a:t>are</a:t>
            </a:r>
            <a:r>
              <a:rPr lang="de-DE" sz="2000" dirty="0" smtClean="0">
                <a:solidFill>
                  <a:srgbClr val="1765AC"/>
                </a:solidFill>
                <a:latin typeface="+mj-lt"/>
                <a:cs typeface="Arial"/>
              </a:rPr>
              <a:t> </a:t>
            </a:r>
            <a:r>
              <a:rPr lang="de-DE" sz="2000" dirty="0" err="1" smtClean="0">
                <a:solidFill>
                  <a:srgbClr val="1765AC"/>
                </a:solidFill>
                <a:latin typeface="+mj-lt"/>
                <a:cs typeface="Arial"/>
              </a:rPr>
              <a:t>the</a:t>
            </a:r>
            <a:r>
              <a:rPr lang="de-DE" sz="2000" dirty="0" smtClean="0">
                <a:solidFill>
                  <a:srgbClr val="1765AC"/>
                </a:solidFill>
                <a:latin typeface="+mj-lt"/>
                <a:cs typeface="Arial"/>
              </a:rPr>
              <a:t> </a:t>
            </a:r>
            <a:r>
              <a:rPr lang="de-DE" sz="2000" dirty="0" err="1" smtClean="0">
                <a:solidFill>
                  <a:srgbClr val="1765AC"/>
                </a:solidFill>
                <a:latin typeface="+mj-lt"/>
                <a:cs typeface="Arial"/>
              </a:rPr>
              <a:t>driving</a:t>
            </a:r>
            <a:r>
              <a:rPr lang="de-DE" sz="2000" dirty="0" smtClean="0">
                <a:solidFill>
                  <a:srgbClr val="1765AC"/>
                </a:solidFill>
                <a:latin typeface="+mj-lt"/>
                <a:cs typeface="Arial"/>
              </a:rPr>
              <a:t> </a:t>
            </a:r>
            <a:r>
              <a:rPr lang="de-DE" sz="2000" dirty="0" err="1" smtClean="0">
                <a:solidFill>
                  <a:srgbClr val="1765AC"/>
                </a:solidFill>
                <a:latin typeface="+mj-lt"/>
                <a:cs typeface="Arial"/>
              </a:rPr>
              <a:t>force</a:t>
            </a:r>
            <a:r>
              <a:rPr lang="de-DE" sz="2000" dirty="0" smtClean="0">
                <a:solidFill>
                  <a:srgbClr val="1765AC"/>
                </a:solidFill>
                <a:latin typeface="+mj-lt"/>
                <a:cs typeface="Arial"/>
              </a:rPr>
              <a:t> </a:t>
            </a:r>
            <a:r>
              <a:rPr lang="de-DE" sz="2000" dirty="0" err="1" smtClean="0">
                <a:solidFill>
                  <a:srgbClr val="1765AC"/>
                </a:solidFill>
                <a:latin typeface="+mj-lt"/>
                <a:cs typeface="Arial"/>
              </a:rPr>
              <a:t>behind</a:t>
            </a:r>
            <a:r>
              <a:rPr lang="de-DE" sz="2000" dirty="0" smtClean="0">
                <a:solidFill>
                  <a:srgbClr val="1765AC"/>
                </a:solidFill>
                <a:latin typeface="+mj-lt"/>
                <a:cs typeface="Arial"/>
              </a:rPr>
              <a:t> </a:t>
            </a:r>
            <a:r>
              <a:rPr lang="de-DE" sz="2000" dirty="0" err="1" smtClean="0">
                <a:solidFill>
                  <a:srgbClr val="1765AC"/>
                </a:solidFill>
                <a:latin typeface="+mj-lt"/>
                <a:cs typeface="Arial"/>
              </a:rPr>
              <a:t>the</a:t>
            </a:r>
            <a:r>
              <a:rPr lang="de-DE" sz="2000" dirty="0" smtClean="0">
                <a:solidFill>
                  <a:srgbClr val="1765AC"/>
                </a:solidFill>
                <a:latin typeface="+mj-lt"/>
                <a:cs typeface="Arial"/>
              </a:rPr>
              <a:t> </a:t>
            </a:r>
            <a:r>
              <a:rPr lang="de-DE" sz="2000" dirty="0" err="1" smtClean="0">
                <a:solidFill>
                  <a:srgbClr val="1765AC"/>
                </a:solidFill>
                <a:latin typeface="+mj-lt"/>
                <a:cs typeface="Arial"/>
              </a:rPr>
              <a:t>shaping</a:t>
            </a:r>
            <a:r>
              <a:rPr lang="de-DE" sz="2000" dirty="0" smtClean="0">
                <a:solidFill>
                  <a:srgbClr val="1765AC"/>
                </a:solidFill>
                <a:latin typeface="+mj-lt"/>
                <a:cs typeface="Arial"/>
              </a:rPr>
              <a:t> </a:t>
            </a:r>
            <a:r>
              <a:rPr lang="de-DE" sz="2000" dirty="0" err="1" smtClean="0">
                <a:solidFill>
                  <a:srgbClr val="1765AC"/>
                </a:solidFill>
                <a:latin typeface="+mj-lt"/>
                <a:cs typeface="Arial"/>
              </a:rPr>
              <a:t>of</a:t>
            </a:r>
            <a:r>
              <a:rPr lang="de-DE" sz="2000" dirty="0" smtClean="0">
                <a:solidFill>
                  <a:srgbClr val="1765AC"/>
                </a:solidFill>
                <a:latin typeface="+mj-lt"/>
                <a:cs typeface="Arial"/>
              </a:rPr>
              <a:t> IQA, in </a:t>
            </a:r>
            <a:r>
              <a:rPr lang="de-DE" sz="2000" dirty="0" err="1" smtClean="0">
                <a:solidFill>
                  <a:srgbClr val="1765AC"/>
                </a:solidFill>
                <a:latin typeface="+mj-lt"/>
                <a:cs typeface="Arial"/>
              </a:rPr>
              <a:t>order</a:t>
            </a:r>
            <a:r>
              <a:rPr lang="de-DE" sz="2000" dirty="0" smtClean="0">
                <a:solidFill>
                  <a:srgbClr val="1765AC"/>
                </a:solidFill>
                <a:latin typeface="+mj-lt"/>
                <a:cs typeface="Arial"/>
              </a:rPr>
              <a:t> </a:t>
            </a:r>
            <a:r>
              <a:rPr lang="de-DE" sz="2000" dirty="0" err="1" smtClean="0">
                <a:solidFill>
                  <a:srgbClr val="1765AC"/>
                </a:solidFill>
                <a:latin typeface="+mj-lt"/>
                <a:cs typeface="Arial"/>
              </a:rPr>
              <a:t>to</a:t>
            </a:r>
            <a:r>
              <a:rPr lang="de-DE" sz="2000" dirty="0" smtClean="0">
                <a:solidFill>
                  <a:srgbClr val="1765AC"/>
                </a:solidFill>
                <a:latin typeface="+mj-lt"/>
                <a:cs typeface="Arial"/>
              </a:rPr>
              <a:t> </a:t>
            </a:r>
            <a:r>
              <a:rPr lang="de-DE" sz="2000" dirty="0" err="1" smtClean="0">
                <a:solidFill>
                  <a:srgbClr val="1765AC"/>
                </a:solidFill>
                <a:latin typeface="+mj-lt"/>
                <a:cs typeface="Arial"/>
              </a:rPr>
              <a:t>satisfy</a:t>
            </a:r>
            <a:r>
              <a:rPr lang="de-DE" sz="2000" dirty="0" smtClean="0">
                <a:solidFill>
                  <a:srgbClr val="1765AC"/>
                </a:solidFill>
                <a:latin typeface="+mj-lt"/>
                <a:cs typeface="Arial"/>
              </a:rPr>
              <a:t> </a:t>
            </a:r>
            <a:r>
              <a:rPr lang="de-DE" sz="2000" dirty="0" err="1" smtClean="0">
                <a:solidFill>
                  <a:srgbClr val="1765AC"/>
                </a:solidFill>
                <a:latin typeface="+mj-lt"/>
                <a:cs typeface="Arial"/>
              </a:rPr>
              <a:t>the</a:t>
            </a:r>
            <a:r>
              <a:rPr lang="de-DE" sz="2000" dirty="0" smtClean="0">
                <a:solidFill>
                  <a:srgbClr val="1765AC"/>
                </a:solidFill>
                <a:latin typeface="+mj-lt"/>
                <a:cs typeface="Arial"/>
              </a:rPr>
              <a:t> </a:t>
            </a:r>
            <a:r>
              <a:rPr lang="de-DE" sz="2000" dirty="0" err="1" smtClean="0">
                <a:solidFill>
                  <a:srgbClr val="1765AC"/>
                </a:solidFill>
                <a:latin typeface="+mj-lt"/>
                <a:cs typeface="Arial"/>
              </a:rPr>
              <a:t>external</a:t>
            </a:r>
            <a:r>
              <a:rPr lang="de-DE" sz="2000" dirty="0" smtClean="0">
                <a:solidFill>
                  <a:srgbClr val="1765AC"/>
                </a:solidFill>
                <a:latin typeface="+mj-lt"/>
                <a:cs typeface="Arial"/>
              </a:rPr>
              <a:t> </a:t>
            </a:r>
            <a:r>
              <a:rPr lang="de-DE" sz="2000" dirty="0" err="1" smtClean="0">
                <a:solidFill>
                  <a:srgbClr val="1765AC"/>
                </a:solidFill>
                <a:latin typeface="+mj-lt"/>
                <a:cs typeface="Arial"/>
              </a:rPr>
              <a:t>requirements</a:t>
            </a:r>
            <a:r>
              <a:rPr lang="de-DE" sz="2000" dirty="0" smtClean="0">
                <a:solidFill>
                  <a:srgbClr val="1765AC"/>
                </a:solidFill>
                <a:latin typeface="+mj-lt"/>
                <a:cs typeface="Arial"/>
              </a:rPr>
              <a:t> </a:t>
            </a:r>
            <a:r>
              <a:rPr lang="de-DE" sz="2000" dirty="0" err="1" smtClean="0">
                <a:solidFill>
                  <a:srgbClr val="1765AC"/>
                </a:solidFill>
                <a:latin typeface="+mj-lt"/>
                <a:cs typeface="Arial"/>
              </a:rPr>
              <a:t>of</a:t>
            </a:r>
            <a:r>
              <a:rPr lang="de-DE" sz="2000" dirty="0" smtClean="0">
                <a:solidFill>
                  <a:srgbClr val="1765AC"/>
                </a:solidFill>
                <a:latin typeface="+mj-lt"/>
                <a:cs typeface="Arial"/>
              </a:rPr>
              <a:t> an </a:t>
            </a:r>
            <a:r>
              <a:rPr lang="de-DE" sz="2000" dirty="0" err="1" smtClean="0">
                <a:solidFill>
                  <a:srgbClr val="1765AC"/>
                </a:solidFill>
                <a:latin typeface="+mj-lt"/>
                <a:cs typeface="Arial"/>
              </a:rPr>
              <a:t>authorative</a:t>
            </a:r>
            <a:r>
              <a:rPr lang="de-DE" sz="2000" dirty="0" smtClean="0">
                <a:solidFill>
                  <a:srgbClr val="1765AC"/>
                </a:solidFill>
                <a:latin typeface="+mj-lt"/>
                <a:cs typeface="Arial"/>
              </a:rPr>
              <a:t> </a:t>
            </a:r>
            <a:r>
              <a:rPr lang="de-DE" sz="2000" dirty="0" err="1" smtClean="0">
                <a:solidFill>
                  <a:srgbClr val="1765AC"/>
                </a:solidFill>
                <a:latin typeface="+mj-lt"/>
                <a:cs typeface="Arial"/>
              </a:rPr>
              <a:t>regulatory</a:t>
            </a:r>
            <a:r>
              <a:rPr lang="de-DE" sz="2000" dirty="0" smtClean="0">
                <a:solidFill>
                  <a:srgbClr val="1765AC"/>
                </a:solidFill>
                <a:latin typeface="+mj-lt"/>
                <a:cs typeface="Arial"/>
              </a:rPr>
              <a:t> </a:t>
            </a:r>
            <a:r>
              <a:rPr lang="de-DE" sz="2000" dirty="0" err="1" smtClean="0">
                <a:solidFill>
                  <a:srgbClr val="1765AC"/>
                </a:solidFill>
                <a:latin typeface="+mj-lt"/>
                <a:cs typeface="Arial"/>
              </a:rPr>
              <a:t>body</a:t>
            </a:r>
            <a:r>
              <a:rPr lang="de-DE" sz="2000" dirty="0" smtClean="0">
                <a:solidFill>
                  <a:srgbClr val="1765AC"/>
                </a:solidFill>
                <a:latin typeface="+mj-lt"/>
                <a:cs typeface="Arial"/>
              </a:rPr>
              <a:t>.</a:t>
            </a:r>
            <a:endParaRPr lang="en-US" sz="1600" dirty="0">
              <a:solidFill>
                <a:schemeClr val="accent1"/>
              </a:solidFill>
            </a:endParaRPr>
          </a:p>
          <a:p>
            <a:pPr marL="0" lvl="1" indent="0" algn="just">
              <a:buNone/>
            </a:pPr>
            <a:endParaRPr lang="en-US" sz="1400" dirty="0">
              <a:solidFill>
                <a:schemeClr val="accent1"/>
              </a:solidFill>
            </a:endParaRPr>
          </a:p>
        </p:txBody>
      </p:sp>
    </p:spTree>
    <p:extLst>
      <p:ext uri="{BB962C8B-B14F-4D97-AF65-F5344CB8AC3E}">
        <p14:creationId xmlns:p14="http://schemas.microsoft.com/office/powerpoint/2010/main" val="6087793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420072" y="571802"/>
            <a:ext cx="6482048" cy="523220"/>
          </a:xfrm>
        </p:spPr>
        <p:txBody>
          <a:bodyPr/>
          <a:lstStyle/>
          <a:p>
            <a:r>
              <a:rPr lang="en-GB" dirty="0" smtClean="0">
                <a:solidFill>
                  <a:srgbClr val="0C3183"/>
                </a:solidFill>
              </a:rPr>
              <a:t>Approaches of EQA</a:t>
            </a:r>
          </a:p>
        </p:txBody>
      </p:sp>
      <p:graphicFrame>
        <p:nvGraphicFramePr>
          <p:cNvPr id="5" name="Tabelle 4"/>
          <p:cNvGraphicFramePr>
            <a:graphicFrameLocks noGrp="1"/>
          </p:cNvGraphicFramePr>
          <p:nvPr>
            <p:extLst>
              <p:ext uri="{D42A27DB-BD31-4B8C-83A1-F6EECF244321}">
                <p14:modId xmlns:p14="http://schemas.microsoft.com/office/powerpoint/2010/main" val="2818121328"/>
              </p:ext>
            </p:extLst>
          </p:nvPr>
        </p:nvGraphicFramePr>
        <p:xfrm>
          <a:off x="1425217" y="1204332"/>
          <a:ext cx="6395504" cy="2963973"/>
        </p:xfrm>
        <a:graphic>
          <a:graphicData uri="http://schemas.openxmlformats.org/drawingml/2006/table">
            <a:tbl>
              <a:tblPr firstRow="1" firstCol="1" bandRow="1">
                <a:tableStyleId>{5C22544A-7EE6-4342-B048-85BDC9FD1C3A}</a:tableStyleId>
              </a:tblPr>
              <a:tblGrid>
                <a:gridCol w="1598876">
                  <a:extLst>
                    <a:ext uri="{9D8B030D-6E8A-4147-A177-3AD203B41FA5}">
                      <a16:colId xmlns:a16="http://schemas.microsoft.com/office/drawing/2014/main" val="3507336647"/>
                    </a:ext>
                  </a:extLst>
                </a:gridCol>
                <a:gridCol w="1598876">
                  <a:extLst>
                    <a:ext uri="{9D8B030D-6E8A-4147-A177-3AD203B41FA5}">
                      <a16:colId xmlns:a16="http://schemas.microsoft.com/office/drawing/2014/main" val="879353578"/>
                    </a:ext>
                  </a:extLst>
                </a:gridCol>
                <a:gridCol w="1598876">
                  <a:extLst>
                    <a:ext uri="{9D8B030D-6E8A-4147-A177-3AD203B41FA5}">
                      <a16:colId xmlns:a16="http://schemas.microsoft.com/office/drawing/2014/main" val="1878267215"/>
                    </a:ext>
                  </a:extLst>
                </a:gridCol>
                <a:gridCol w="1598876">
                  <a:extLst>
                    <a:ext uri="{9D8B030D-6E8A-4147-A177-3AD203B41FA5}">
                      <a16:colId xmlns:a16="http://schemas.microsoft.com/office/drawing/2014/main" val="4118422852"/>
                    </a:ext>
                  </a:extLst>
                </a:gridCol>
              </a:tblGrid>
              <a:tr h="237297">
                <a:tc>
                  <a:txBody>
                    <a:bodyPr/>
                    <a:lstStyle/>
                    <a:p>
                      <a:pPr>
                        <a:lnSpc>
                          <a:spcPts val="1250"/>
                        </a:lnSpc>
                        <a:spcBef>
                          <a:spcPts val="1250"/>
                        </a:spcBef>
                        <a:spcAft>
                          <a:spcPts val="0"/>
                        </a:spcAft>
                      </a:pPr>
                      <a:r>
                        <a:rPr lang="en-AU" sz="1600">
                          <a:effectLst/>
                        </a:rPr>
                        <a:t>Activity</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Question</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Emphasis</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Outcome</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39142819"/>
                  </a:ext>
                </a:extLst>
              </a:tr>
              <a:tr h="908893">
                <a:tc>
                  <a:txBody>
                    <a:bodyPr/>
                    <a:lstStyle/>
                    <a:p>
                      <a:pPr>
                        <a:lnSpc>
                          <a:spcPts val="1250"/>
                        </a:lnSpc>
                        <a:spcBef>
                          <a:spcPts val="1250"/>
                        </a:spcBef>
                        <a:spcAft>
                          <a:spcPts val="0"/>
                        </a:spcAft>
                      </a:pPr>
                      <a:r>
                        <a:rPr lang="en-AU" sz="1600">
                          <a:effectLst/>
                        </a:rPr>
                        <a:t>Accreditation</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Are you good enough to be approved?</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Comprehensive (mission, resources, processes)</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Yes/No, Pass/Fail</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80241792"/>
                  </a:ext>
                </a:extLst>
              </a:tr>
              <a:tr h="461162">
                <a:tc>
                  <a:txBody>
                    <a:bodyPr/>
                    <a:lstStyle/>
                    <a:p>
                      <a:pPr>
                        <a:lnSpc>
                          <a:spcPts val="1250"/>
                        </a:lnSpc>
                        <a:spcBef>
                          <a:spcPts val="1250"/>
                        </a:spcBef>
                        <a:spcAft>
                          <a:spcPts val="0"/>
                        </a:spcAft>
                      </a:pPr>
                      <a:r>
                        <a:rPr lang="en-AU" sz="1600">
                          <a:effectLst/>
                        </a:rPr>
                        <a:t>Assessment / Evaluation</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How good are your outputs?</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Outputs</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Grade (including Pass/Fail)</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26839794"/>
                  </a:ext>
                </a:extLst>
              </a:tr>
              <a:tr h="1356621">
                <a:tc>
                  <a:txBody>
                    <a:bodyPr/>
                    <a:lstStyle/>
                    <a:p>
                      <a:pPr>
                        <a:lnSpc>
                          <a:spcPts val="1250"/>
                        </a:lnSpc>
                        <a:spcBef>
                          <a:spcPts val="1250"/>
                        </a:spcBef>
                        <a:spcAft>
                          <a:spcPts val="0"/>
                        </a:spcAft>
                      </a:pPr>
                      <a:r>
                        <a:rPr lang="en-AU" sz="1600">
                          <a:effectLst/>
                        </a:rPr>
                        <a:t>Audit / Review</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dirty="0">
                          <a:effectLst/>
                        </a:rPr>
                        <a:t>Are you achieving your own objectives? Are your processes effective?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a:effectLst/>
                        </a:rPr>
                        <a:t>Processes</a:t>
                      </a:r>
                      <a:endParaRPr lang="de-AT" sz="16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ts val="1250"/>
                        </a:lnSpc>
                        <a:spcBef>
                          <a:spcPts val="1250"/>
                        </a:spcBef>
                        <a:spcAft>
                          <a:spcPts val="0"/>
                        </a:spcAft>
                      </a:pPr>
                      <a:r>
                        <a:rPr lang="en-AU" sz="1600" dirty="0">
                          <a:effectLst/>
                        </a:rPr>
                        <a:t>Description, qualitative</a:t>
                      </a:r>
                      <a:endParaRPr lang="de-AT" sz="16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31697592"/>
                  </a:ext>
                </a:extLst>
              </a:tr>
            </a:tbl>
          </a:graphicData>
        </a:graphic>
      </p:graphicFrame>
    </p:spTree>
    <p:extLst>
      <p:ext uri="{BB962C8B-B14F-4D97-AF65-F5344CB8AC3E}">
        <p14:creationId xmlns:p14="http://schemas.microsoft.com/office/powerpoint/2010/main" val="26904037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333376" y="734029"/>
            <a:ext cx="5399746" cy="523220"/>
          </a:xfrm>
        </p:spPr>
        <p:txBody>
          <a:bodyPr/>
          <a:lstStyle/>
          <a:p>
            <a:r>
              <a:rPr lang="en-GB" dirty="0" smtClean="0">
                <a:solidFill>
                  <a:srgbClr val="0C3183"/>
                </a:solidFill>
              </a:rPr>
              <a:t>Internal Quality Assurance (IQA)</a:t>
            </a:r>
            <a:endParaRPr lang="en-GB"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333376" y="1389944"/>
            <a:ext cx="8572500" cy="2505301"/>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1" indent="0" algn="just">
              <a:buNone/>
            </a:pPr>
            <a:r>
              <a:rPr lang="en-US" sz="2000" dirty="0" smtClean="0">
                <a:solidFill>
                  <a:schemeClr val="accent1"/>
                </a:solidFill>
              </a:rPr>
              <a:t>Internal </a:t>
            </a:r>
            <a:r>
              <a:rPr lang="en-US" sz="2000" dirty="0">
                <a:solidFill>
                  <a:schemeClr val="accent1"/>
                </a:solidFill>
              </a:rPr>
              <a:t>Quality Assurance (IQA) refers to all kinds of policies, activities and mechanisms related to evaluation and </a:t>
            </a:r>
            <a:r>
              <a:rPr lang="en-US" sz="2000" b="1" dirty="0">
                <a:solidFill>
                  <a:schemeClr val="accent1"/>
                </a:solidFill>
              </a:rPr>
              <a:t>improvement</a:t>
            </a:r>
            <a:r>
              <a:rPr lang="en-US" sz="2000" dirty="0">
                <a:solidFill>
                  <a:schemeClr val="accent1"/>
                </a:solidFill>
              </a:rPr>
              <a:t> of quality, and developed and carried out by and within higher education institutions. University approaches to IQA are considered as more improvement-oriented, and they tend to focus more on the quality of teaching and learning aspects and the concept of organizational quality culture. Among experts, </a:t>
            </a:r>
            <a:r>
              <a:rPr lang="en-US" sz="2000" b="1" dirty="0">
                <a:solidFill>
                  <a:schemeClr val="accent1"/>
                </a:solidFill>
              </a:rPr>
              <a:t>it is the IQA systems that are considered key to effective and successful Quality Assurance process</a:t>
            </a:r>
            <a:r>
              <a:rPr lang="en-US" sz="2000" dirty="0">
                <a:solidFill>
                  <a:schemeClr val="accent1"/>
                </a:solidFill>
              </a:rPr>
              <a:t>. </a:t>
            </a:r>
            <a:endParaRPr lang="en-US" sz="2000" dirty="0" smtClean="0">
              <a:solidFill>
                <a:schemeClr val="accent1"/>
              </a:solidFill>
            </a:endParaRPr>
          </a:p>
          <a:p>
            <a:pPr marL="0" lvl="1" indent="0" algn="just">
              <a:buNone/>
            </a:pPr>
            <a:endParaRPr lang="en-US" sz="1400" dirty="0">
              <a:solidFill>
                <a:schemeClr val="accent1"/>
              </a:solidFill>
            </a:endParaRPr>
          </a:p>
        </p:txBody>
      </p:sp>
    </p:spTree>
    <p:extLst>
      <p:ext uri="{BB962C8B-B14F-4D97-AF65-F5344CB8AC3E}">
        <p14:creationId xmlns:p14="http://schemas.microsoft.com/office/powerpoint/2010/main" val="15276366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501848" y="571802"/>
            <a:ext cx="5399746" cy="523220"/>
          </a:xfrm>
        </p:spPr>
        <p:txBody>
          <a:bodyPr/>
          <a:lstStyle/>
          <a:p>
            <a:r>
              <a:rPr lang="en-GB" dirty="0" smtClean="0">
                <a:solidFill>
                  <a:srgbClr val="0C3183"/>
                </a:solidFill>
              </a:rPr>
              <a:t>External perspectives within IQA</a:t>
            </a:r>
            <a:endParaRPr lang="en-GB"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238126" y="1123244"/>
            <a:ext cx="8572500" cy="4179606"/>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lvl="0" indent="-457200" algn="just">
              <a:buFont typeface="Arial" panose="020B0604020202020204" pitchFamily="34" charset="0"/>
              <a:buChar char="•"/>
            </a:pPr>
            <a:r>
              <a:rPr lang="en-AU" sz="2000" b="0" dirty="0" smtClean="0"/>
              <a:t>“Internal” does not mean that only perspectives of the HEI itself should be considered within IQA processes </a:t>
            </a:r>
          </a:p>
          <a:p>
            <a:pPr marL="457200" lvl="0" indent="-457200" algn="just">
              <a:buFont typeface="Arial" panose="020B0604020202020204" pitchFamily="34" charset="0"/>
              <a:buChar char="•"/>
            </a:pPr>
            <a:r>
              <a:rPr lang="en-US" sz="2000" b="0" dirty="0" smtClean="0">
                <a:solidFill>
                  <a:schemeClr val="accent1"/>
                </a:solidFill>
              </a:rPr>
              <a:t>Effective self-evaluation has to draw on a range of perspectives beyond those of teachers, students are clearly central to the evaluation process as well</a:t>
            </a:r>
          </a:p>
          <a:p>
            <a:pPr marL="457200" lvl="0" indent="-457200" algn="just">
              <a:buFont typeface="Arial" panose="020B0604020202020204" pitchFamily="34" charset="0"/>
              <a:buChar char="•"/>
            </a:pPr>
            <a:r>
              <a:rPr lang="en-US" sz="2000" b="0" dirty="0" smtClean="0">
                <a:solidFill>
                  <a:schemeClr val="accent1"/>
                </a:solidFill>
              </a:rPr>
              <a:t>External perspectives brought in by academics from other departments and/or institutions can introduce greater objectivity and contrasting experiences</a:t>
            </a:r>
          </a:p>
          <a:p>
            <a:pPr marL="457200" lvl="0" indent="-457200" algn="just">
              <a:buFont typeface="Arial" panose="020B0604020202020204" pitchFamily="34" charset="0"/>
              <a:buChar char="•"/>
            </a:pPr>
            <a:r>
              <a:rPr lang="en-US" sz="2000" b="0" dirty="0" smtClean="0">
                <a:solidFill>
                  <a:schemeClr val="accent1"/>
                </a:solidFill>
              </a:rPr>
              <a:t>Even though separate EQA assessments may be taking place, it is generally desirable for IQA processes to include some external perspectives e.g. the perspectives of employers</a:t>
            </a:r>
          </a:p>
          <a:p>
            <a:pPr marL="0" lvl="1" indent="0" algn="just">
              <a:buNone/>
            </a:pPr>
            <a:endParaRPr lang="en-US" sz="1400" dirty="0" smtClean="0">
              <a:solidFill>
                <a:schemeClr val="accent1"/>
              </a:solidFill>
            </a:endParaRPr>
          </a:p>
          <a:p>
            <a:pPr marL="0" lvl="1" indent="0" algn="just">
              <a:buNone/>
            </a:pPr>
            <a:endParaRPr lang="en-US" sz="1400" dirty="0">
              <a:solidFill>
                <a:schemeClr val="accent1"/>
              </a:solidFill>
            </a:endParaRPr>
          </a:p>
        </p:txBody>
      </p:sp>
    </p:spTree>
    <p:extLst>
      <p:ext uri="{BB962C8B-B14F-4D97-AF65-F5344CB8AC3E}">
        <p14:creationId xmlns:p14="http://schemas.microsoft.com/office/powerpoint/2010/main" val="1418642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501847" y="833412"/>
            <a:ext cx="7519597" cy="523220"/>
          </a:xfrm>
        </p:spPr>
        <p:txBody>
          <a:bodyPr/>
          <a:lstStyle/>
          <a:p>
            <a:r>
              <a:rPr lang="en-GB" dirty="0" smtClean="0">
                <a:solidFill>
                  <a:srgbClr val="0C3183"/>
                </a:solidFill>
              </a:rPr>
              <a:t>Learning Outcomes of this Online Module</a:t>
            </a:r>
            <a:endParaRPr lang="en-GB"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501847" y="1323622"/>
            <a:ext cx="7766050" cy="3613297"/>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indent="0" algn="just">
              <a:buNone/>
            </a:pPr>
            <a:endParaRPr lang="en-GB" sz="1400" dirty="0">
              <a:solidFill>
                <a:schemeClr val="accent1"/>
              </a:solidFill>
            </a:endParaRPr>
          </a:p>
          <a:p>
            <a:pPr marL="342900" lvl="1" indent="-342900" algn="just">
              <a:buFont typeface="Wingdings" panose="05000000000000000000" pitchFamily="2" charset="2"/>
              <a:buChar char="Ø"/>
            </a:pPr>
            <a:r>
              <a:rPr lang="en-US" sz="2200" dirty="0" smtClean="0">
                <a:solidFill>
                  <a:schemeClr val="accent1"/>
                </a:solidFill>
              </a:rPr>
              <a:t>Recall terms commonly used in quality assurance language</a:t>
            </a:r>
          </a:p>
          <a:p>
            <a:pPr marL="342900" lvl="1" indent="-342900" algn="just">
              <a:buFont typeface="Wingdings" panose="05000000000000000000" pitchFamily="2" charset="2"/>
              <a:buChar char="Ø"/>
            </a:pPr>
            <a:r>
              <a:rPr lang="en-US" sz="2200" dirty="0" smtClean="0">
                <a:solidFill>
                  <a:schemeClr val="accent1"/>
                </a:solidFill>
              </a:rPr>
              <a:t>Understand the basic roles, purposes and characteristics of Quality Assurance</a:t>
            </a:r>
          </a:p>
          <a:p>
            <a:pPr marL="342900" lvl="1" indent="-342900" algn="just">
              <a:buFont typeface="Wingdings" panose="05000000000000000000" pitchFamily="2" charset="2"/>
              <a:buChar char="Ø"/>
            </a:pPr>
            <a:r>
              <a:rPr lang="en-US" sz="2200" dirty="0" smtClean="0">
                <a:solidFill>
                  <a:schemeClr val="accent1"/>
                </a:solidFill>
              </a:rPr>
              <a:t>Summarize the different approaches of External Quality Assurance (EQA)</a:t>
            </a:r>
          </a:p>
          <a:p>
            <a:pPr marL="342900" lvl="1" indent="-342900" algn="just">
              <a:buFont typeface="Wingdings" panose="05000000000000000000" pitchFamily="2" charset="2"/>
              <a:buChar char="Ø"/>
            </a:pPr>
            <a:r>
              <a:rPr lang="en-US" sz="2200" dirty="0" smtClean="0">
                <a:solidFill>
                  <a:schemeClr val="accent1"/>
                </a:solidFill>
              </a:rPr>
              <a:t>Summarize the strengths and limitations of Internal Quality Assurance (IQA)</a:t>
            </a:r>
          </a:p>
          <a:p>
            <a:pPr marL="342900" lvl="1" indent="-342900" algn="just">
              <a:buFont typeface="Wingdings" panose="05000000000000000000" pitchFamily="2" charset="2"/>
              <a:buChar char="Ø"/>
            </a:pPr>
            <a:r>
              <a:rPr lang="en-US" sz="2200" dirty="0" smtClean="0">
                <a:solidFill>
                  <a:schemeClr val="accent1"/>
                </a:solidFill>
              </a:rPr>
              <a:t>Understand the relationship between Quality, EQA and IQA</a:t>
            </a:r>
            <a:endParaRPr lang="en-US" sz="2200" dirty="0">
              <a:solidFill>
                <a:schemeClr val="accent1"/>
              </a:solidFill>
            </a:endParaRPr>
          </a:p>
          <a:p>
            <a:pPr marL="0" lvl="1" indent="0" algn="just">
              <a:buNone/>
            </a:pPr>
            <a:endParaRPr lang="en-US" sz="1400" dirty="0">
              <a:solidFill>
                <a:schemeClr val="accent1"/>
              </a:solidFill>
            </a:endParaRPr>
          </a:p>
        </p:txBody>
      </p:sp>
    </p:spTree>
    <p:extLst>
      <p:ext uri="{BB962C8B-B14F-4D97-AF65-F5344CB8AC3E}">
        <p14:creationId xmlns:p14="http://schemas.microsoft.com/office/powerpoint/2010/main" val="1389216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501848" y="571802"/>
            <a:ext cx="5399746" cy="523220"/>
          </a:xfrm>
        </p:spPr>
        <p:txBody>
          <a:bodyPr/>
          <a:lstStyle/>
          <a:p>
            <a:r>
              <a:rPr lang="en-GB" dirty="0" smtClean="0">
                <a:solidFill>
                  <a:srgbClr val="0C3183"/>
                </a:solidFill>
              </a:rPr>
              <a:t>Strengths of IQA</a:t>
            </a:r>
            <a:endParaRPr lang="en-GB"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238126" y="1123244"/>
            <a:ext cx="8572500" cy="4179606"/>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lvl="0" indent="-457200" algn="just">
              <a:buFont typeface="Arial" panose="020B0604020202020204" pitchFamily="34" charset="0"/>
              <a:buChar char="•"/>
            </a:pPr>
            <a:r>
              <a:rPr lang="en-AU" sz="2000" b="0" dirty="0" smtClean="0"/>
              <a:t>HEIs has the capacity </a:t>
            </a:r>
            <a:r>
              <a:rPr lang="en-AU" sz="2000" b="0" dirty="0"/>
              <a:t>to initiate all decisions and determine which fields to be evaluated</a:t>
            </a:r>
            <a:endParaRPr lang="de-AT" sz="2000" b="0" dirty="0"/>
          </a:p>
          <a:p>
            <a:pPr marL="457200" lvl="0" indent="-457200" algn="just">
              <a:buFont typeface="Arial" panose="020B0604020202020204" pitchFamily="34" charset="0"/>
              <a:buChar char="•"/>
            </a:pPr>
            <a:r>
              <a:rPr lang="en-AU" sz="2000" b="0" dirty="0" smtClean="0"/>
              <a:t>Easier </a:t>
            </a:r>
            <a:r>
              <a:rPr lang="en-AU" sz="2000" b="0" dirty="0"/>
              <a:t>to integrate internal quality assurance strategies with institutional strategy to ensure better results</a:t>
            </a:r>
            <a:endParaRPr lang="de-AT" sz="2000" b="0" dirty="0"/>
          </a:p>
          <a:p>
            <a:pPr marL="457200" lvl="0" indent="-457200" algn="just">
              <a:buFont typeface="Arial" panose="020B0604020202020204" pitchFamily="34" charset="0"/>
              <a:buChar char="•"/>
            </a:pPr>
            <a:r>
              <a:rPr lang="en-AU" sz="2000" b="0" dirty="0"/>
              <a:t>A</a:t>
            </a:r>
            <a:r>
              <a:rPr lang="en-AU" sz="2000" b="0" dirty="0" smtClean="0"/>
              <a:t>bsence </a:t>
            </a:r>
            <a:r>
              <a:rPr lang="en-AU" sz="2000" b="0" dirty="0"/>
              <a:t>of standardized evaluation methods promotes </a:t>
            </a:r>
            <a:r>
              <a:rPr lang="en-AU" sz="2000" b="0" dirty="0" smtClean="0"/>
              <a:t>the flexibility </a:t>
            </a:r>
            <a:r>
              <a:rPr lang="en-AU" sz="2000" b="0" dirty="0"/>
              <a:t>of internal quality system, and creates better room for the independent mangers to adjust to changes in the immediate environment of the institution at the appropriate time</a:t>
            </a:r>
            <a:endParaRPr lang="de-AT" sz="2000" b="0" dirty="0"/>
          </a:p>
          <a:p>
            <a:pPr marL="457200" lvl="0" indent="-457200" algn="just">
              <a:buFont typeface="Arial" panose="020B0604020202020204" pitchFamily="34" charset="0"/>
              <a:buChar char="•"/>
            </a:pPr>
            <a:r>
              <a:rPr lang="en-AU" sz="2000" b="0" dirty="0"/>
              <a:t>Finally, internal quality systems make room for choice. That is, processes could be easily varied to suit the institution's desired quality assurance approach</a:t>
            </a:r>
            <a:r>
              <a:rPr lang="en-AU" sz="2000" b="0" dirty="0" smtClean="0"/>
              <a:t>.</a:t>
            </a:r>
            <a:endParaRPr lang="en-US" sz="2000" b="0" i="1" dirty="0" smtClean="0">
              <a:solidFill>
                <a:schemeClr val="accent1"/>
              </a:solidFill>
            </a:endParaRPr>
          </a:p>
          <a:p>
            <a:pPr marL="0" lvl="1" indent="0" algn="just">
              <a:buNone/>
            </a:pPr>
            <a:endParaRPr lang="en-US" sz="1400" dirty="0" smtClean="0">
              <a:solidFill>
                <a:schemeClr val="accent1"/>
              </a:solidFill>
            </a:endParaRPr>
          </a:p>
          <a:p>
            <a:pPr marL="0" lvl="1" indent="0" algn="just">
              <a:buNone/>
            </a:pPr>
            <a:endParaRPr lang="en-US" sz="1400" dirty="0">
              <a:solidFill>
                <a:schemeClr val="accent1"/>
              </a:solidFill>
            </a:endParaRPr>
          </a:p>
        </p:txBody>
      </p:sp>
    </p:spTree>
    <p:extLst>
      <p:ext uri="{BB962C8B-B14F-4D97-AF65-F5344CB8AC3E}">
        <p14:creationId xmlns:p14="http://schemas.microsoft.com/office/powerpoint/2010/main" val="37742654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378023" y="571802"/>
            <a:ext cx="5399746" cy="523220"/>
          </a:xfrm>
        </p:spPr>
        <p:txBody>
          <a:bodyPr/>
          <a:lstStyle/>
          <a:p>
            <a:r>
              <a:rPr lang="en-GB" dirty="0" smtClean="0">
                <a:solidFill>
                  <a:srgbClr val="0C3183"/>
                </a:solidFill>
              </a:rPr>
              <a:t>Effectiveness of IQA</a:t>
            </a:r>
            <a:endParaRPr lang="en-GB"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378023" y="1103488"/>
            <a:ext cx="7715249" cy="3748719"/>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lgn="just"/>
            <a:r>
              <a:rPr lang="en-US" sz="2000" b="0" dirty="0" smtClean="0"/>
              <a:t>Whether improvement can be achieved or not depends on various factors:</a:t>
            </a:r>
          </a:p>
          <a:p>
            <a:pPr marL="342900" lvl="0" indent="-342900" algn="just">
              <a:buFont typeface="Arial" panose="020B0604020202020204" pitchFamily="34" charset="0"/>
              <a:buChar char="•"/>
            </a:pPr>
            <a:r>
              <a:rPr lang="en-US" sz="2000" b="0" dirty="0" smtClean="0">
                <a:solidFill>
                  <a:schemeClr val="accent1"/>
                </a:solidFill>
              </a:rPr>
              <a:t>Internal management</a:t>
            </a:r>
          </a:p>
          <a:p>
            <a:pPr marL="342900" lvl="0" indent="-342900" algn="just">
              <a:buFont typeface="Arial" panose="020B0604020202020204" pitchFamily="34" charset="0"/>
              <a:buChar char="•"/>
            </a:pPr>
            <a:r>
              <a:rPr lang="en-US" sz="2000" b="0" dirty="0" smtClean="0">
                <a:solidFill>
                  <a:schemeClr val="accent1"/>
                </a:solidFill>
              </a:rPr>
              <a:t>Organizational structure</a:t>
            </a:r>
          </a:p>
          <a:p>
            <a:pPr marL="342900" lvl="0" indent="-342900" algn="just">
              <a:buFont typeface="Arial" panose="020B0604020202020204" pitchFamily="34" charset="0"/>
              <a:buChar char="•"/>
            </a:pPr>
            <a:r>
              <a:rPr lang="en-US" sz="2000" b="0" dirty="0" smtClean="0">
                <a:solidFill>
                  <a:schemeClr val="accent1"/>
                </a:solidFill>
              </a:rPr>
              <a:t>The response to the requirements of EQA agencies and </a:t>
            </a:r>
          </a:p>
          <a:p>
            <a:pPr marL="342900" lvl="0" indent="-342900" algn="just">
              <a:buFont typeface="Arial" panose="020B0604020202020204" pitchFamily="34" charset="0"/>
              <a:buChar char="•"/>
            </a:pPr>
            <a:r>
              <a:rPr lang="en-US" sz="2000" b="0" dirty="0" smtClean="0">
                <a:solidFill>
                  <a:schemeClr val="accent1"/>
                </a:solidFill>
              </a:rPr>
              <a:t>The interests pursued by the internal stakeholders</a:t>
            </a:r>
            <a:r>
              <a:rPr lang="de-DE" sz="2000" b="0" dirty="0" smtClean="0">
                <a:solidFill>
                  <a:schemeClr val="accent1"/>
                </a:solidFill>
              </a:rPr>
              <a:t>.</a:t>
            </a:r>
          </a:p>
          <a:p>
            <a:pPr lvl="0" algn="just"/>
            <a:endParaRPr lang="de-DE" sz="2000" b="0" dirty="0">
              <a:solidFill>
                <a:schemeClr val="accent1"/>
              </a:solidFill>
            </a:endParaRPr>
          </a:p>
          <a:p>
            <a:pPr lvl="0" algn="just"/>
            <a:r>
              <a:rPr lang="en-US" sz="2000" b="0" dirty="0" smtClean="0">
                <a:solidFill>
                  <a:schemeClr val="accent1"/>
                </a:solidFill>
              </a:rPr>
              <a:t>IQA can be both – a conservative, conformist force and an innovative, transformative one</a:t>
            </a:r>
            <a:r>
              <a:rPr lang="de-DE" sz="2000" b="0" dirty="0" smtClean="0">
                <a:solidFill>
                  <a:schemeClr val="accent1"/>
                </a:solidFill>
              </a:rPr>
              <a:t>.</a:t>
            </a:r>
            <a:endParaRPr lang="en-US" sz="2000" b="0" dirty="0" smtClean="0">
              <a:solidFill>
                <a:schemeClr val="accent1"/>
              </a:solidFill>
            </a:endParaRPr>
          </a:p>
          <a:p>
            <a:pPr marL="0" lvl="1" indent="0" algn="just">
              <a:buNone/>
            </a:pPr>
            <a:endParaRPr lang="en-US" sz="1400" dirty="0" smtClean="0">
              <a:solidFill>
                <a:schemeClr val="accent1"/>
              </a:solidFill>
            </a:endParaRPr>
          </a:p>
          <a:p>
            <a:pPr marL="0" lvl="1" indent="0" algn="just">
              <a:buNone/>
            </a:pPr>
            <a:endParaRPr lang="en-US" sz="1400" dirty="0">
              <a:solidFill>
                <a:schemeClr val="accent1"/>
              </a:solidFill>
            </a:endParaRPr>
          </a:p>
        </p:txBody>
      </p:sp>
    </p:spTree>
    <p:extLst>
      <p:ext uri="{BB962C8B-B14F-4D97-AF65-F5344CB8AC3E}">
        <p14:creationId xmlns:p14="http://schemas.microsoft.com/office/powerpoint/2010/main" val="11152174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314325" y="576237"/>
            <a:ext cx="8458200" cy="954107"/>
          </a:xfrm>
        </p:spPr>
        <p:txBody>
          <a:bodyPr/>
          <a:lstStyle/>
          <a:p>
            <a:r>
              <a:rPr lang="en-GB" dirty="0" smtClean="0">
                <a:solidFill>
                  <a:srgbClr val="0C3183"/>
                </a:solidFill>
              </a:rPr>
              <a:t>Possible limitations of/threats to the effectiveness of  IQA</a:t>
            </a: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190500" y="1558213"/>
            <a:ext cx="8705849" cy="3108543"/>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lvl="1" algn="just">
              <a:buFont typeface="Wingdings" panose="05000000000000000000" pitchFamily="2" charset="2"/>
              <a:buChar char="à"/>
            </a:pPr>
            <a:r>
              <a:rPr lang="en-US" sz="2000" dirty="0" smtClean="0">
                <a:solidFill>
                  <a:schemeClr val="accent1"/>
                </a:solidFill>
                <a:sym typeface="Wingdings" panose="05000000000000000000" pitchFamily="2" charset="2"/>
              </a:rPr>
              <a:t>The focus of IQA is often the attempt to obtain a good rating from the EQA process  “culture of compliance” in which universities adopt highly visible but superficial mechanisms to impress external evaluators</a:t>
            </a:r>
          </a:p>
          <a:p>
            <a:pPr marL="285750" lvl="1" algn="just">
              <a:buFont typeface="Wingdings" panose="05000000000000000000" pitchFamily="2" charset="2"/>
              <a:buChar char="à"/>
            </a:pPr>
            <a:r>
              <a:rPr lang="en-US" sz="2000" dirty="0" smtClean="0">
                <a:solidFill>
                  <a:schemeClr val="accent1"/>
                </a:solidFill>
                <a:sym typeface="Wingdings" panose="05000000000000000000" pitchFamily="2" charset="2"/>
              </a:rPr>
              <a:t>Risk of managerialism = excessive emphasis on management practices without a corresponding prioritization of academic issues</a:t>
            </a:r>
          </a:p>
          <a:p>
            <a:pPr marL="285750" lvl="1" algn="just">
              <a:buFont typeface="Wingdings" panose="05000000000000000000" pitchFamily="2" charset="2"/>
              <a:buChar char="à"/>
            </a:pPr>
            <a:r>
              <a:rPr lang="en-US" sz="2000" dirty="0" smtClean="0">
                <a:solidFill>
                  <a:schemeClr val="accent1"/>
                </a:solidFill>
                <a:sym typeface="Wingdings" panose="05000000000000000000" pitchFamily="2" charset="2"/>
              </a:rPr>
              <a:t>Focus on data and data gathering without a clear objective in mind</a:t>
            </a:r>
          </a:p>
          <a:p>
            <a:pPr marL="285750" lvl="1" algn="just">
              <a:buFont typeface="Wingdings" panose="05000000000000000000" pitchFamily="2" charset="2"/>
              <a:buChar char="à"/>
            </a:pPr>
            <a:r>
              <a:rPr lang="en-US" sz="2000" dirty="0" smtClean="0">
                <a:solidFill>
                  <a:schemeClr val="accent1"/>
                </a:solidFill>
                <a:sym typeface="Wingdings" panose="05000000000000000000" pitchFamily="2" charset="2"/>
              </a:rPr>
              <a:t>Rapid or continual change in the design of national policies regarding QA</a:t>
            </a:r>
          </a:p>
          <a:p>
            <a:pPr marL="285750" lvl="1" algn="just">
              <a:buFont typeface="Wingdings" panose="05000000000000000000" pitchFamily="2" charset="2"/>
              <a:buChar char="à"/>
            </a:pPr>
            <a:r>
              <a:rPr lang="en-US" sz="2000" dirty="0" smtClean="0">
                <a:solidFill>
                  <a:schemeClr val="accent1"/>
                </a:solidFill>
                <a:sym typeface="Wingdings" panose="05000000000000000000" pitchFamily="2" charset="2"/>
              </a:rPr>
              <a:t>Discouragement by quality assurance systems which apply mostly prescriptive, quantitative or formal standards, thus emphasizing compliance.</a:t>
            </a:r>
          </a:p>
        </p:txBody>
      </p:sp>
    </p:spTree>
    <p:extLst>
      <p:ext uri="{BB962C8B-B14F-4D97-AF65-F5344CB8AC3E}">
        <p14:creationId xmlns:p14="http://schemas.microsoft.com/office/powerpoint/2010/main" val="7198832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p:cNvPicPr>
            <a:picLocks noChangeAspect="1"/>
          </p:cNvPicPr>
          <p:nvPr/>
        </p:nvPicPr>
        <p:blipFill rotWithShape="1">
          <a:blip r:embed="rId2"/>
          <a:srcRect l="20308" t="8036" r="15214" b="3611"/>
          <a:stretch/>
        </p:blipFill>
        <p:spPr>
          <a:xfrm>
            <a:off x="5363546" y="953605"/>
            <a:ext cx="3515854" cy="3580295"/>
          </a:xfrm>
          <a:prstGeom prst="rect">
            <a:avLst/>
          </a:prstGeom>
        </p:spPr>
      </p:pic>
      <p:sp>
        <p:nvSpPr>
          <p:cNvPr id="4" name="Marcador de texto 3"/>
          <p:cNvSpPr>
            <a:spLocks noGrp="1"/>
          </p:cNvSpPr>
          <p:nvPr>
            <p:ph type="body" sz="quarter" idx="12"/>
          </p:nvPr>
        </p:nvSpPr>
        <p:spPr>
          <a:xfrm>
            <a:off x="200996" y="581327"/>
            <a:ext cx="7285653" cy="954107"/>
          </a:xfrm>
        </p:spPr>
        <p:txBody>
          <a:bodyPr/>
          <a:lstStyle/>
          <a:p>
            <a:r>
              <a:rPr lang="en-GB" dirty="0" smtClean="0">
                <a:solidFill>
                  <a:srgbClr val="0C3183"/>
                </a:solidFill>
              </a:rPr>
              <a:t>Relationship between Quality, EQA and IQA</a:t>
            </a:r>
          </a:p>
        </p:txBody>
      </p:sp>
      <p:sp>
        <p:nvSpPr>
          <p:cNvPr id="7" name="Rechteck 6"/>
          <p:cNvSpPr/>
          <p:nvPr/>
        </p:nvSpPr>
        <p:spPr>
          <a:xfrm>
            <a:off x="-104775" y="1216411"/>
            <a:ext cx="5343525" cy="3323987"/>
          </a:xfrm>
          <a:prstGeom prst="rect">
            <a:avLst/>
          </a:prstGeom>
        </p:spPr>
        <p:txBody>
          <a:bodyPr wrap="square">
            <a:spAutoFit/>
          </a:bodyPr>
          <a:lstStyle/>
          <a:p>
            <a:pPr marL="285750" lvl="1" algn="just"/>
            <a:r>
              <a:rPr lang="en-US" sz="1400" dirty="0" smtClean="0">
                <a:solidFill>
                  <a:schemeClr val="accent1"/>
                </a:solidFill>
              </a:rPr>
              <a:t>Quality in higher education is best defined as fitness for purposes, which is the result of a negotiated settlement among key stakeholders including the funders, users of the products/programs, users of outputs, and employees of the institutions</a:t>
            </a:r>
            <a:r>
              <a:rPr lang="de-AT" sz="1400" dirty="0" smtClean="0">
                <a:solidFill>
                  <a:schemeClr val="accent1"/>
                </a:solidFill>
              </a:rPr>
              <a:t>.</a:t>
            </a:r>
          </a:p>
          <a:p>
            <a:pPr marL="285750" lvl="1" algn="just"/>
            <a:endParaRPr lang="de-DE" sz="1400" dirty="0">
              <a:solidFill>
                <a:schemeClr val="accent1"/>
              </a:solidFill>
            </a:endParaRPr>
          </a:p>
          <a:p>
            <a:pPr marL="285750" lvl="1" algn="just"/>
            <a:r>
              <a:rPr lang="en-US" sz="1400" dirty="0" smtClean="0">
                <a:solidFill>
                  <a:schemeClr val="accent1"/>
                </a:solidFill>
              </a:rPr>
              <a:t>This implies that external quality assurance and internal quality assurance have to move along with the changing meaning of quality as a result of changing trends in higher education</a:t>
            </a:r>
            <a:r>
              <a:rPr lang="de-AT" sz="1400" dirty="0" smtClean="0">
                <a:solidFill>
                  <a:schemeClr val="accent1"/>
                </a:solidFill>
              </a:rPr>
              <a:t>.</a:t>
            </a:r>
          </a:p>
          <a:p>
            <a:pPr marL="285750" lvl="1" algn="just"/>
            <a:endParaRPr lang="de-DE" sz="1400" dirty="0">
              <a:solidFill>
                <a:schemeClr val="accent1"/>
              </a:solidFill>
            </a:endParaRPr>
          </a:p>
          <a:p>
            <a:pPr marL="285750" lvl="1" algn="just"/>
            <a:r>
              <a:rPr lang="en-US" sz="1400" dirty="0" smtClean="0">
                <a:solidFill>
                  <a:schemeClr val="accent1"/>
                </a:solidFill>
              </a:rPr>
              <a:t>Activities of external quality assurance affect internal quality assurance, and the opposite is true as well. The implication is that constant negotiations and settlements are necessary for effective implementation of quality assurance in higher education</a:t>
            </a:r>
            <a:r>
              <a:rPr lang="de-AT" sz="1400" dirty="0" smtClean="0">
                <a:solidFill>
                  <a:schemeClr val="accent1"/>
                </a:solidFill>
              </a:rPr>
              <a:t>.</a:t>
            </a:r>
            <a:endParaRPr lang="de-DE" sz="1400" dirty="0">
              <a:solidFill>
                <a:schemeClr val="accent1"/>
              </a:solidFill>
            </a:endParaRPr>
          </a:p>
          <a:p>
            <a:pPr marL="285750" lvl="1" algn="just"/>
            <a:endParaRPr lang="de-AT" sz="1400" dirty="0">
              <a:solidFill>
                <a:schemeClr val="accent1"/>
              </a:solidFill>
            </a:endParaRPr>
          </a:p>
        </p:txBody>
      </p:sp>
      <p:sp>
        <p:nvSpPr>
          <p:cNvPr id="10" name="Textfeld 9"/>
          <p:cNvSpPr txBox="1"/>
          <p:nvPr/>
        </p:nvSpPr>
        <p:spPr>
          <a:xfrm>
            <a:off x="6272697" y="4540398"/>
            <a:ext cx="2237404" cy="307777"/>
          </a:xfrm>
          <a:prstGeom prst="rect">
            <a:avLst/>
          </a:prstGeom>
          <a:noFill/>
        </p:spPr>
        <p:txBody>
          <a:bodyPr wrap="square" rtlCol="0">
            <a:spAutoFit/>
          </a:bodyPr>
          <a:lstStyle/>
          <a:p>
            <a:r>
              <a:rPr lang="de-DE" sz="1400" dirty="0" smtClean="0">
                <a:solidFill>
                  <a:srgbClr val="1765AC"/>
                </a:solidFill>
              </a:rPr>
              <a:t>Source: Ansah, 2016</a:t>
            </a:r>
            <a:endParaRPr lang="de-AT" sz="1400" dirty="0">
              <a:solidFill>
                <a:srgbClr val="1765AC"/>
              </a:solidFill>
            </a:endParaRPr>
          </a:p>
        </p:txBody>
      </p:sp>
    </p:spTree>
    <p:extLst>
      <p:ext uri="{BB962C8B-B14F-4D97-AF65-F5344CB8AC3E}">
        <p14:creationId xmlns:p14="http://schemas.microsoft.com/office/powerpoint/2010/main" val="7471523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314325" y="833412"/>
            <a:ext cx="8458200" cy="523220"/>
          </a:xfrm>
        </p:spPr>
        <p:txBody>
          <a:bodyPr/>
          <a:lstStyle/>
          <a:p>
            <a:r>
              <a:rPr lang="en-GB" dirty="0" smtClean="0">
                <a:solidFill>
                  <a:srgbClr val="0C3183"/>
                </a:solidFill>
              </a:rPr>
              <a:t>How does EQA impact the development of IQA</a:t>
            </a: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190500" y="1580444"/>
            <a:ext cx="8705849" cy="2825389"/>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lvl="1" algn="just">
              <a:buFont typeface="Wingdings" panose="05000000000000000000" pitchFamily="2" charset="2"/>
              <a:buChar char="à"/>
            </a:pPr>
            <a:r>
              <a:rPr lang="en-US" sz="2400" dirty="0" smtClean="0">
                <a:solidFill>
                  <a:schemeClr val="accent1"/>
                </a:solidFill>
              </a:rPr>
              <a:t>EQA </a:t>
            </a:r>
            <a:r>
              <a:rPr lang="en-US" sz="2400" dirty="0">
                <a:solidFill>
                  <a:schemeClr val="accent1"/>
                </a:solidFill>
              </a:rPr>
              <a:t>can establish standards for IQA</a:t>
            </a:r>
            <a:endParaRPr lang="de-AT" sz="2400" dirty="0">
              <a:solidFill>
                <a:schemeClr val="accent1"/>
              </a:solidFill>
            </a:endParaRPr>
          </a:p>
          <a:p>
            <a:pPr marL="285750" lvl="1" algn="just">
              <a:buFont typeface="Wingdings" panose="05000000000000000000" pitchFamily="2" charset="2"/>
              <a:buChar char="à"/>
            </a:pPr>
            <a:r>
              <a:rPr lang="en-US" sz="2400" dirty="0">
                <a:solidFill>
                  <a:schemeClr val="accent1"/>
                </a:solidFill>
              </a:rPr>
              <a:t>EQA can make recommendations for IQA</a:t>
            </a:r>
            <a:endParaRPr lang="de-AT" sz="2400" dirty="0">
              <a:solidFill>
                <a:schemeClr val="accent1"/>
              </a:solidFill>
            </a:endParaRPr>
          </a:p>
          <a:p>
            <a:pPr marL="285750" lvl="1" algn="just">
              <a:buFont typeface="Wingdings" panose="05000000000000000000" pitchFamily="2" charset="2"/>
              <a:buChar char="à"/>
            </a:pPr>
            <a:r>
              <a:rPr lang="en-US" sz="2400" dirty="0">
                <a:solidFill>
                  <a:schemeClr val="accent1"/>
                </a:solidFill>
              </a:rPr>
              <a:t>EQA systems can trigger new data collection for IQA but</a:t>
            </a:r>
            <a:endParaRPr lang="de-AT" sz="2400" dirty="0">
              <a:solidFill>
                <a:schemeClr val="accent1"/>
              </a:solidFill>
            </a:endParaRPr>
          </a:p>
          <a:p>
            <a:pPr marL="285750" lvl="1" algn="just">
              <a:buFont typeface="Wingdings" panose="05000000000000000000" pitchFamily="2" charset="2"/>
              <a:buChar char="à"/>
            </a:pPr>
            <a:r>
              <a:rPr lang="en-US" sz="2400" dirty="0">
                <a:solidFill>
                  <a:schemeClr val="accent1"/>
                </a:solidFill>
              </a:rPr>
              <a:t>EQA can also have negative effects on IQA, when it reduces the internal ownership of quality processes and produces a “culture of compliance</a:t>
            </a:r>
            <a:r>
              <a:rPr lang="en-US" sz="2400" dirty="0" smtClean="0">
                <a:solidFill>
                  <a:schemeClr val="accent1"/>
                </a:solidFill>
              </a:rPr>
              <a:t>”</a:t>
            </a:r>
            <a:endParaRPr lang="de-AT" sz="2400" dirty="0">
              <a:solidFill>
                <a:schemeClr val="accent1"/>
              </a:solidFill>
            </a:endParaRPr>
          </a:p>
          <a:p>
            <a:pPr marL="285750" lvl="1" algn="just">
              <a:buFont typeface="Wingdings" panose="05000000000000000000" pitchFamily="2" charset="2"/>
              <a:buChar char="à"/>
            </a:pPr>
            <a:endParaRPr lang="en-US" sz="1600" dirty="0" smtClean="0">
              <a:solidFill>
                <a:schemeClr val="accent1"/>
              </a:solidFill>
              <a:sym typeface="Wingdings" panose="05000000000000000000" pitchFamily="2" charset="2"/>
            </a:endParaRPr>
          </a:p>
        </p:txBody>
      </p:sp>
    </p:spTree>
    <p:extLst>
      <p:ext uri="{BB962C8B-B14F-4D97-AF65-F5344CB8AC3E}">
        <p14:creationId xmlns:p14="http://schemas.microsoft.com/office/powerpoint/2010/main" val="40417556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314324" y="719112"/>
            <a:ext cx="8458200" cy="523220"/>
          </a:xfrm>
        </p:spPr>
        <p:txBody>
          <a:bodyPr/>
          <a:lstStyle/>
          <a:p>
            <a:r>
              <a:rPr lang="en-GB" dirty="0" smtClean="0">
                <a:solidFill>
                  <a:srgbClr val="0C3183"/>
                </a:solidFill>
              </a:rPr>
              <a:t>How does IQA impact the development of EQA</a:t>
            </a: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190499" y="1242332"/>
            <a:ext cx="8705849" cy="4013406"/>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lvl="1" algn="just">
              <a:buFont typeface="Wingdings" panose="05000000000000000000" pitchFamily="2" charset="2"/>
              <a:buChar char="à"/>
            </a:pPr>
            <a:r>
              <a:rPr lang="en-US" sz="2200" dirty="0" smtClean="0">
                <a:solidFill>
                  <a:schemeClr val="accent1"/>
                </a:solidFill>
              </a:rPr>
              <a:t>In many cases the development of IQA systems has been a direct reaction to EQA processes but IQA is not only about compliance with EQA requirements</a:t>
            </a:r>
          </a:p>
          <a:p>
            <a:pPr marL="285750" lvl="1" algn="just">
              <a:buFont typeface="Wingdings" panose="05000000000000000000" pitchFamily="2" charset="2"/>
              <a:buChar char="à"/>
            </a:pPr>
            <a:r>
              <a:rPr lang="en-US" sz="2200" dirty="0" smtClean="0">
                <a:solidFill>
                  <a:schemeClr val="accent1"/>
                </a:solidFill>
              </a:rPr>
              <a:t>As improvement comes from within but EQA systems also claim to foster improvement, EQA has to watch the developments of IQA closely in order to react appropriately</a:t>
            </a:r>
          </a:p>
          <a:p>
            <a:pPr marL="285750" lvl="1" algn="just">
              <a:buFont typeface="Wingdings" panose="05000000000000000000" pitchFamily="2" charset="2"/>
              <a:buChar char="à"/>
            </a:pPr>
            <a:r>
              <a:rPr lang="en-US" sz="2200" dirty="0" smtClean="0">
                <a:solidFill>
                  <a:schemeClr val="accent1"/>
                </a:solidFill>
              </a:rPr>
              <a:t>This can be seen in the development of different EQA approaches </a:t>
            </a:r>
            <a:r>
              <a:rPr lang="en-US" sz="2200" dirty="0" smtClean="0">
                <a:solidFill>
                  <a:schemeClr val="accent1"/>
                </a:solidFill>
                <a:sym typeface="Wingdings" panose="05000000000000000000" pitchFamily="2" charset="2"/>
              </a:rPr>
              <a:t> Quality Audit trying to answer the questions</a:t>
            </a:r>
            <a:r>
              <a:rPr lang="en-US" sz="2200" dirty="0" smtClean="0">
                <a:solidFill>
                  <a:srgbClr val="1765AC"/>
                </a:solidFill>
                <a:sym typeface="Wingdings" panose="05000000000000000000" pitchFamily="2" charset="2"/>
              </a:rPr>
              <a:t> </a:t>
            </a:r>
            <a:r>
              <a:rPr lang="de-DE" sz="2200" dirty="0" smtClean="0">
                <a:solidFill>
                  <a:srgbClr val="1765AC"/>
                </a:solidFill>
                <a:sym typeface="Wingdings" panose="05000000000000000000" pitchFamily="2" charset="2"/>
              </a:rPr>
              <a:t>„</a:t>
            </a:r>
            <a:r>
              <a:rPr lang="en-AU" sz="2200" dirty="0" smtClean="0">
                <a:solidFill>
                  <a:schemeClr val="accent1"/>
                </a:solidFill>
              </a:rPr>
              <a:t>Are </a:t>
            </a:r>
            <a:r>
              <a:rPr lang="en-AU" sz="2200" dirty="0">
                <a:solidFill>
                  <a:schemeClr val="accent1"/>
                </a:solidFill>
              </a:rPr>
              <a:t>you achieving your own objectives? Are your processes effective</a:t>
            </a:r>
            <a:r>
              <a:rPr lang="en-AU" sz="2200" dirty="0" smtClean="0">
                <a:solidFill>
                  <a:schemeClr val="accent1"/>
                </a:solidFill>
              </a:rPr>
              <a:t>?”</a:t>
            </a:r>
            <a:endParaRPr lang="de-AT" sz="2200" dirty="0">
              <a:solidFill>
                <a:schemeClr val="accent1"/>
              </a:solidFill>
            </a:endParaRPr>
          </a:p>
          <a:p>
            <a:pPr marL="285750" lvl="1" algn="just">
              <a:buFont typeface="Wingdings" panose="05000000000000000000" pitchFamily="2" charset="2"/>
              <a:buChar char="à"/>
            </a:pPr>
            <a:endParaRPr lang="de-AT" sz="2400" dirty="0">
              <a:solidFill>
                <a:schemeClr val="accent1"/>
              </a:solidFill>
            </a:endParaRPr>
          </a:p>
          <a:p>
            <a:pPr marL="285750" lvl="1" algn="just">
              <a:buFont typeface="Wingdings" panose="05000000000000000000" pitchFamily="2" charset="2"/>
              <a:buChar char="à"/>
            </a:pPr>
            <a:endParaRPr lang="en-US" sz="1600" dirty="0" smtClean="0">
              <a:solidFill>
                <a:schemeClr val="accent1"/>
              </a:solidFill>
              <a:sym typeface="Wingdings" panose="05000000000000000000" pitchFamily="2" charset="2"/>
            </a:endParaRPr>
          </a:p>
        </p:txBody>
      </p:sp>
    </p:spTree>
    <p:extLst>
      <p:ext uri="{BB962C8B-B14F-4D97-AF65-F5344CB8AC3E}">
        <p14:creationId xmlns:p14="http://schemas.microsoft.com/office/powerpoint/2010/main" val="36343330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200996" y="581327"/>
            <a:ext cx="7285653" cy="523220"/>
          </a:xfrm>
        </p:spPr>
        <p:txBody>
          <a:bodyPr/>
          <a:lstStyle/>
          <a:p>
            <a:r>
              <a:rPr lang="en-GB" dirty="0" smtClean="0">
                <a:solidFill>
                  <a:srgbClr val="0C3183"/>
                </a:solidFill>
              </a:rPr>
              <a:t>Relationship between Quality, EQA and IQA</a:t>
            </a:r>
          </a:p>
        </p:txBody>
      </p:sp>
      <p:sp>
        <p:nvSpPr>
          <p:cNvPr id="7" name="Rechteck 6"/>
          <p:cNvSpPr/>
          <p:nvPr/>
        </p:nvSpPr>
        <p:spPr>
          <a:xfrm>
            <a:off x="285750" y="1216411"/>
            <a:ext cx="8496300" cy="3490186"/>
          </a:xfrm>
          <a:prstGeom prst="rect">
            <a:avLst/>
          </a:prstGeom>
        </p:spPr>
        <p:txBody>
          <a:bodyPr wrap="square">
            <a:spAutoFit/>
          </a:bodyPr>
          <a:lstStyle/>
          <a:p>
            <a:pPr marL="285750" lvl="1" indent="-285750" algn="just">
              <a:spcBef>
                <a:spcPct val="20000"/>
              </a:spcBef>
              <a:buFont typeface="Wingdings" panose="05000000000000000000" pitchFamily="2" charset="2"/>
              <a:buChar char="à"/>
            </a:pPr>
            <a:r>
              <a:rPr lang="en-US" sz="2200" dirty="0">
                <a:solidFill>
                  <a:schemeClr val="accent1"/>
                </a:solidFill>
              </a:rPr>
              <a:t>Without a settled meaning of quality, external quality assurance and internal quality assurance have no practical relevance, because their only function is to guarantee and enact the meaning of quality.</a:t>
            </a:r>
          </a:p>
          <a:p>
            <a:pPr marL="285750" lvl="1" indent="-285750" algn="just">
              <a:spcBef>
                <a:spcPct val="20000"/>
              </a:spcBef>
              <a:buFont typeface="Wingdings" panose="05000000000000000000" pitchFamily="2" charset="2"/>
              <a:buChar char="à"/>
            </a:pPr>
            <a:r>
              <a:rPr lang="en-US" sz="2200" dirty="0">
                <a:solidFill>
                  <a:schemeClr val="accent1"/>
                </a:solidFill>
              </a:rPr>
              <a:t>External and internal quality assurance are considered complementary concepts, which require negotiation and settlement to address any tensions that affect effective implementation in higher education. </a:t>
            </a:r>
          </a:p>
          <a:p>
            <a:pPr marL="285750" lvl="1" indent="-285750" algn="just">
              <a:spcBef>
                <a:spcPct val="20000"/>
              </a:spcBef>
              <a:buFont typeface="Wingdings" panose="05000000000000000000" pitchFamily="2" charset="2"/>
              <a:buChar char="à"/>
            </a:pPr>
            <a:r>
              <a:rPr lang="en-US" sz="2200" dirty="0" smtClean="0">
                <a:solidFill>
                  <a:schemeClr val="accent1"/>
                </a:solidFill>
              </a:rPr>
              <a:t>External and internal quality assurance can be considered as two sides of the same coin – </a:t>
            </a:r>
            <a:r>
              <a:rPr lang="en-US" sz="2200" u="sng" dirty="0" smtClean="0">
                <a:solidFill>
                  <a:schemeClr val="accent1"/>
                </a:solidFill>
              </a:rPr>
              <a:t>you need both in order to fulfil all the roles and purposes of QA</a:t>
            </a:r>
            <a:endParaRPr lang="de-DE" sz="2200" u="sng" dirty="0" smtClean="0">
              <a:solidFill>
                <a:schemeClr val="accent1"/>
              </a:solidFill>
            </a:endParaRPr>
          </a:p>
          <a:p>
            <a:pPr marL="285750" lvl="1" algn="just"/>
            <a:endParaRPr lang="de-AT" sz="1400" dirty="0">
              <a:solidFill>
                <a:schemeClr val="accent1"/>
              </a:solidFill>
            </a:endParaRPr>
          </a:p>
        </p:txBody>
      </p:sp>
    </p:spTree>
    <p:extLst>
      <p:ext uri="{BB962C8B-B14F-4D97-AF65-F5344CB8AC3E}">
        <p14:creationId xmlns:p14="http://schemas.microsoft.com/office/powerpoint/2010/main" val="13517017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123825" y="519057"/>
            <a:ext cx="5399746" cy="461665"/>
          </a:xfrm>
        </p:spPr>
        <p:txBody>
          <a:bodyPr/>
          <a:lstStyle/>
          <a:p>
            <a:r>
              <a:rPr lang="en-GB" sz="2400" dirty="0" smtClean="0">
                <a:solidFill>
                  <a:srgbClr val="0C3183"/>
                </a:solidFill>
              </a:rPr>
              <a:t>Sources</a:t>
            </a:r>
            <a:endParaRPr lang="en-GB" sz="2400"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123825" y="1047195"/>
            <a:ext cx="8924925" cy="3330142"/>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1" indent="0" algn="just">
              <a:buNone/>
            </a:pPr>
            <a:r>
              <a:rPr lang="de-DE" sz="1600" dirty="0" smtClean="0">
                <a:solidFill>
                  <a:schemeClr val="accent1"/>
                </a:solidFill>
              </a:rPr>
              <a:t>Making </a:t>
            </a:r>
            <a:r>
              <a:rPr lang="de-DE" sz="1600" dirty="0" err="1" smtClean="0">
                <a:solidFill>
                  <a:schemeClr val="accent1"/>
                </a:solidFill>
              </a:rPr>
              <a:t>basic</a:t>
            </a:r>
            <a:r>
              <a:rPr lang="de-DE" sz="1600" dirty="0" smtClean="0">
                <a:solidFill>
                  <a:schemeClr val="accent1"/>
                </a:solidFill>
              </a:rPr>
              <a:t> </a:t>
            </a:r>
            <a:r>
              <a:rPr lang="de-DE" sz="1600" dirty="0" err="1" smtClean="0">
                <a:solidFill>
                  <a:schemeClr val="accent1"/>
                </a:solidFill>
              </a:rPr>
              <a:t>choices</a:t>
            </a:r>
            <a:r>
              <a:rPr lang="de-DE" sz="1600" dirty="0" smtClean="0">
                <a:solidFill>
                  <a:schemeClr val="accent1"/>
                </a:solidFill>
              </a:rPr>
              <a:t> </a:t>
            </a:r>
            <a:r>
              <a:rPr lang="de-DE" sz="1600" dirty="0" err="1" smtClean="0">
                <a:solidFill>
                  <a:schemeClr val="accent1"/>
                </a:solidFill>
              </a:rPr>
              <a:t>for</a:t>
            </a:r>
            <a:r>
              <a:rPr lang="de-DE" sz="1600" dirty="0" smtClean="0">
                <a:solidFill>
                  <a:schemeClr val="accent1"/>
                </a:solidFill>
              </a:rPr>
              <a:t> </a:t>
            </a:r>
            <a:r>
              <a:rPr lang="de-DE" sz="1600" dirty="0" err="1" smtClean="0">
                <a:solidFill>
                  <a:schemeClr val="accent1"/>
                </a:solidFill>
              </a:rPr>
              <a:t>external</a:t>
            </a:r>
            <a:r>
              <a:rPr lang="de-DE" sz="1600" dirty="0" smtClean="0">
                <a:solidFill>
                  <a:schemeClr val="accent1"/>
                </a:solidFill>
              </a:rPr>
              <a:t> </a:t>
            </a:r>
            <a:r>
              <a:rPr lang="de-DE" sz="1600" dirty="0" err="1" smtClean="0">
                <a:solidFill>
                  <a:schemeClr val="accent1"/>
                </a:solidFill>
              </a:rPr>
              <a:t>quality</a:t>
            </a:r>
            <a:r>
              <a:rPr lang="de-DE" sz="1600" dirty="0" smtClean="0">
                <a:solidFill>
                  <a:schemeClr val="accent1"/>
                </a:solidFill>
              </a:rPr>
              <a:t> </a:t>
            </a:r>
            <a:r>
              <a:rPr lang="de-DE" sz="1600" dirty="0" err="1" smtClean="0">
                <a:solidFill>
                  <a:schemeClr val="accent1"/>
                </a:solidFill>
              </a:rPr>
              <a:t>assurance</a:t>
            </a:r>
            <a:r>
              <a:rPr lang="de-DE" sz="1600" dirty="0" smtClean="0">
                <a:solidFill>
                  <a:schemeClr val="accent1"/>
                </a:solidFill>
              </a:rPr>
              <a:t> </a:t>
            </a:r>
            <a:r>
              <a:rPr lang="de-DE" sz="1600" dirty="0" err="1" smtClean="0">
                <a:solidFill>
                  <a:schemeClr val="accent1"/>
                </a:solidFill>
              </a:rPr>
              <a:t>systems</a:t>
            </a:r>
            <a:r>
              <a:rPr lang="de-DE" sz="1600" dirty="0" smtClean="0">
                <a:solidFill>
                  <a:schemeClr val="accent1"/>
                </a:solidFill>
              </a:rPr>
              <a:t> – Modul 1, UNESCO IIEP</a:t>
            </a:r>
            <a:endParaRPr lang="de-DE" sz="1600" dirty="0">
              <a:solidFill>
                <a:schemeClr val="accent1"/>
              </a:solidFill>
            </a:endParaRPr>
          </a:p>
          <a:p>
            <a:pPr marL="0" lvl="1" indent="0" algn="just">
              <a:buNone/>
            </a:pPr>
            <a:r>
              <a:rPr lang="de-AT" sz="1600" dirty="0">
                <a:hlinkClick r:id="rId2"/>
              </a:rPr>
              <a:t>https://unesdoc.unesco.org/ark:/</a:t>
            </a:r>
            <a:r>
              <a:rPr lang="de-AT" sz="1600" dirty="0" smtClean="0">
                <a:hlinkClick r:id="rId2"/>
              </a:rPr>
              <a:t>48223/pf0000182478</a:t>
            </a:r>
            <a:endParaRPr lang="de-AT" sz="1600" dirty="0" smtClean="0"/>
          </a:p>
          <a:p>
            <a:pPr marL="0" lvl="1" indent="0" algn="just">
              <a:buNone/>
            </a:pPr>
            <a:endParaRPr lang="en-US" sz="1600" dirty="0" smtClean="0">
              <a:solidFill>
                <a:schemeClr val="accent1"/>
              </a:solidFill>
            </a:endParaRPr>
          </a:p>
          <a:p>
            <a:pPr marL="0" lvl="1" indent="0" algn="just">
              <a:buNone/>
            </a:pPr>
            <a:r>
              <a:rPr lang="de-DE" sz="1600" dirty="0">
                <a:solidFill>
                  <a:srgbClr val="1765AC"/>
                </a:solidFill>
              </a:rPr>
              <a:t>Quality Assurance in Higher Education: A </a:t>
            </a:r>
            <a:r>
              <a:rPr lang="de-DE" sz="1600" dirty="0" err="1">
                <a:solidFill>
                  <a:srgbClr val="1765AC"/>
                </a:solidFill>
              </a:rPr>
              <a:t>Practical</a:t>
            </a:r>
            <a:r>
              <a:rPr lang="de-DE" sz="1600" dirty="0">
                <a:solidFill>
                  <a:srgbClr val="1765AC"/>
                </a:solidFill>
              </a:rPr>
              <a:t> Handbook, Central European University, Y</a:t>
            </a:r>
            <a:r>
              <a:rPr lang="en-US" sz="1600" dirty="0" err="1">
                <a:solidFill>
                  <a:srgbClr val="1765AC"/>
                </a:solidFill>
              </a:rPr>
              <a:t>ehuda</a:t>
            </a:r>
            <a:r>
              <a:rPr lang="en-US" sz="1600" dirty="0">
                <a:solidFill>
                  <a:srgbClr val="1765AC"/>
                </a:solidFill>
              </a:rPr>
              <a:t> </a:t>
            </a:r>
            <a:r>
              <a:rPr lang="en-US" sz="1600" dirty="0" err="1">
                <a:solidFill>
                  <a:srgbClr val="1765AC"/>
                </a:solidFill>
              </a:rPr>
              <a:t>Elkana</a:t>
            </a:r>
            <a:r>
              <a:rPr lang="en-US" sz="1600" dirty="0">
                <a:solidFill>
                  <a:srgbClr val="1765AC"/>
                </a:solidFill>
              </a:rPr>
              <a:t> Center for Higher Education Budapest, Hungary, 2016</a:t>
            </a:r>
          </a:p>
          <a:p>
            <a:pPr marL="0" lvl="1" indent="0" algn="just">
              <a:buNone/>
            </a:pPr>
            <a:r>
              <a:rPr lang="de-AT" sz="1600" dirty="0">
                <a:hlinkClick r:id="rId3"/>
              </a:rPr>
              <a:t>https://elkanacenter.ceu.edu/sites/elkanacenter.ceu.edu/files/attachment/basicpage/57/qahandbook.pdf</a:t>
            </a:r>
            <a:endParaRPr lang="de-AT" sz="1600" dirty="0"/>
          </a:p>
          <a:p>
            <a:pPr marL="0" lvl="1" indent="0" algn="just">
              <a:buNone/>
            </a:pPr>
            <a:endParaRPr lang="de-DE" sz="1600" dirty="0"/>
          </a:p>
          <a:p>
            <a:pPr marL="0" lvl="1" indent="0" algn="just">
              <a:buNone/>
            </a:pPr>
            <a:r>
              <a:rPr lang="en-US" sz="1600" dirty="0" err="1">
                <a:solidFill>
                  <a:schemeClr val="accent1"/>
                </a:solidFill>
              </a:rPr>
              <a:t>Conceptualising</a:t>
            </a:r>
            <a:r>
              <a:rPr lang="en-US" sz="1600" dirty="0">
                <a:solidFill>
                  <a:schemeClr val="accent1"/>
                </a:solidFill>
              </a:rPr>
              <a:t> External and Internal Quality Assurance in Higher Education: A Pragmatist </a:t>
            </a:r>
            <a:r>
              <a:rPr lang="en-US" sz="1600" dirty="0" err="1" smtClean="0">
                <a:solidFill>
                  <a:schemeClr val="accent1"/>
                </a:solidFill>
              </a:rPr>
              <a:t>Perspecitve</a:t>
            </a:r>
            <a:r>
              <a:rPr lang="en-US" sz="1600" dirty="0" smtClean="0">
                <a:solidFill>
                  <a:schemeClr val="accent1"/>
                </a:solidFill>
              </a:rPr>
              <a:t>, Francis </a:t>
            </a:r>
            <a:r>
              <a:rPr lang="en-US" sz="1600" dirty="0" err="1" smtClean="0">
                <a:solidFill>
                  <a:schemeClr val="accent1"/>
                </a:solidFill>
              </a:rPr>
              <a:t>Ansah</a:t>
            </a:r>
            <a:r>
              <a:rPr lang="en-US" sz="1600" dirty="0" smtClean="0">
                <a:solidFill>
                  <a:schemeClr val="accent1"/>
                </a:solidFill>
              </a:rPr>
              <a:t>, 2016</a:t>
            </a:r>
            <a:endParaRPr lang="en-US" sz="1600" dirty="0">
              <a:solidFill>
                <a:schemeClr val="accent1"/>
              </a:solidFill>
            </a:endParaRPr>
          </a:p>
          <a:p>
            <a:pPr marL="0" lvl="1" indent="0" algn="just">
              <a:buNone/>
            </a:pPr>
            <a:r>
              <a:rPr lang="de-AT" sz="1600" dirty="0">
                <a:hlinkClick r:id="rId4"/>
              </a:rPr>
              <a:t>https://www.researchgate.net/publication/299128977_Conceptualising_External_and_Internal_Quality_Assurance_in_Higher_Education_A_Pragmatist_Perspective</a:t>
            </a:r>
            <a:endParaRPr lang="de-AT" sz="1600" dirty="0"/>
          </a:p>
          <a:p>
            <a:pPr marL="0" lvl="1" indent="0" algn="just">
              <a:buNone/>
            </a:pPr>
            <a:endParaRPr lang="en-US" sz="1000" dirty="0" smtClean="0">
              <a:solidFill>
                <a:schemeClr val="accent1"/>
              </a:solidFill>
            </a:endParaRPr>
          </a:p>
        </p:txBody>
      </p:sp>
    </p:spTree>
    <p:extLst>
      <p:ext uri="{BB962C8B-B14F-4D97-AF65-F5344CB8AC3E}">
        <p14:creationId xmlns:p14="http://schemas.microsoft.com/office/powerpoint/2010/main" val="31883181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123825" y="519057"/>
            <a:ext cx="5399746" cy="461665"/>
          </a:xfrm>
        </p:spPr>
        <p:txBody>
          <a:bodyPr/>
          <a:lstStyle/>
          <a:p>
            <a:r>
              <a:rPr lang="en-GB" sz="2400" dirty="0" smtClean="0">
                <a:solidFill>
                  <a:srgbClr val="0C3183"/>
                </a:solidFill>
              </a:rPr>
              <a:t>Sources</a:t>
            </a:r>
            <a:endParaRPr lang="en-GB" sz="2400"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123825" y="885270"/>
            <a:ext cx="8924925" cy="2215991"/>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1" indent="0" algn="just">
              <a:buNone/>
            </a:pPr>
            <a:endParaRPr lang="en-US" sz="1000" dirty="0" smtClean="0">
              <a:solidFill>
                <a:schemeClr val="accent1"/>
              </a:solidFill>
            </a:endParaRPr>
          </a:p>
          <a:p>
            <a:pPr marL="0" lvl="1" indent="0" algn="just">
              <a:buNone/>
            </a:pPr>
            <a:r>
              <a:rPr lang="en-US" sz="1600" dirty="0" smtClean="0">
                <a:solidFill>
                  <a:schemeClr val="accent1"/>
                </a:solidFill>
              </a:rPr>
              <a:t>Linking External and Internal Quality Assurance, IIEP Policy Brief</a:t>
            </a:r>
          </a:p>
          <a:p>
            <a:pPr marL="0" lvl="1" indent="0" algn="just">
              <a:buNone/>
            </a:pPr>
            <a:r>
              <a:rPr lang="de-AT" sz="1600" dirty="0">
                <a:hlinkClick r:id="rId2"/>
              </a:rPr>
              <a:t>https://unesdoc.unesco.org/ark:/</a:t>
            </a:r>
            <a:r>
              <a:rPr lang="de-AT" sz="1600" dirty="0" smtClean="0">
                <a:hlinkClick r:id="rId2"/>
              </a:rPr>
              <a:t>48223/pf0000263247</a:t>
            </a:r>
            <a:endParaRPr lang="de-AT" sz="1600" dirty="0" smtClean="0"/>
          </a:p>
          <a:p>
            <a:pPr marL="0" lvl="1" indent="0" algn="just">
              <a:buNone/>
            </a:pPr>
            <a:endParaRPr lang="en-US" sz="1600" dirty="0" smtClean="0">
              <a:solidFill>
                <a:schemeClr val="accent1"/>
              </a:solidFill>
            </a:endParaRPr>
          </a:p>
          <a:p>
            <a:pPr marL="0" lvl="1" indent="0" algn="just">
              <a:buNone/>
            </a:pPr>
            <a:r>
              <a:rPr lang="en-US" sz="1600" dirty="0" smtClean="0">
                <a:solidFill>
                  <a:schemeClr val="accent1"/>
                </a:solidFill>
              </a:rPr>
              <a:t>Quality and Employability in Higher Education: Viewing Internal Quality Assurance as a Lever for Change, UNESCO IIEP</a:t>
            </a:r>
          </a:p>
          <a:p>
            <a:pPr marL="0" lvl="1" indent="0" algn="just">
              <a:buNone/>
            </a:pPr>
            <a:r>
              <a:rPr lang="de-AT" sz="1600" dirty="0">
                <a:hlinkClick r:id="rId3"/>
              </a:rPr>
              <a:t>https://unesdoc.unesco.org/ark:/48223/pf0000366688?posInSet=1&amp;queryId=b74a7aa5-9f1c-4239-bfc7-bfb5567565b2</a:t>
            </a:r>
            <a:endParaRPr lang="en-US" sz="1600" dirty="0">
              <a:solidFill>
                <a:schemeClr val="accent1"/>
              </a:solidFill>
            </a:endParaRPr>
          </a:p>
        </p:txBody>
      </p:sp>
    </p:spTree>
    <p:extLst>
      <p:ext uri="{BB962C8B-B14F-4D97-AF65-F5344CB8AC3E}">
        <p14:creationId xmlns:p14="http://schemas.microsoft.com/office/powerpoint/2010/main" val="33208564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378023" y="566712"/>
            <a:ext cx="8242102" cy="954107"/>
          </a:xfrm>
        </p:spPr>
        <p:txBody>
          <a:bodyPr/>
          <a:lstStyle/>
          <a:p>
            <a:r>
              <a:rPr lang="en-GB" dirty="0" smtClean="0">
                <a:solidFill>
                  <a:srgbClr val="0C3183"/>
                </a:solidFill>
              </a:rPr>
              <a:t>Terms commonly used in quality assurance language:</a:t>
            </a: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711200" y="1142647"/>
            <a:ext cx="7412445" cy="3564053"/>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lvl="0" indent="-285750">
              <a:buFont typeface="Arial" panose="020B0604020202020204" pitchFamily="34" charset="0"/>
              <a:buChar char="•"/>
            </a:pPr>
            <a:r>
              <a:rPr lang="en-US" sz="1800" b="0" dirty="0" smtClean="0"/>
              <a:t>Quality </a:t>
            </a:r>
            <a:r>
              <a:rPr lang="en-US" sz="1800" b="0" dirty="0"/>
              <a:t>assurance (internal and external)</a:t>
            </a:r>
            <a:endParaRPr lang="de-AT" sz="1800" b="0" dirty="0"/>
          </a:p>
          <a:p>
            <a:pPr marL="285750" lvl="0" indent="-285750">
              <a:buFont typeface="Arial" panose="020B0604020202020204" pitchFamily="34" charset="0"/>
              <a:buChar char="•"/>
            </a:pPr>
            <a:r>
              <a:rPr lang="en-US" sz="1800" b="0" dirty="0"/>
              <a:t>Quality assessment/evaluation</a:t>
            </a:r>
            <a:endParaRPr lang="de-AT" sz="1800" b="0" dirty="0"/>
          </a:p>
          <a:p>
            <a:pPr marL="285750" lvl="0" indent="-285750">
              <a:buFont typeface="Arial" panose="020B0604020202020204" pitchFamily="34" charset="0"/>
              <a:buChar char="•"/>
            </a:pPr>
            <a:r>
              <a:rPr lang="en-US" sz="1800" b="0" dirty="0"/>
              <a:t>Quality audit</a:t>
            </a:r>
            <a:endParaRPr lang="de-AT" sz="1800" b="0" dirty="0"/>
          </a:p>
          <a:p>
            <a:pPr marL="285750" lvl="0" indent="-285750">
              <a:buFont typeface="Arial" panose="020B0604020202020204" pitchFamily="34" charset="0"/>
              <a:buChar char="•"/>
            </a:pPr>
            <a:r>
              <a:rPr lang="en-US" sz="1800" b="0" dirty="0" smtClean="0"/>
              <a:t>Accreditation</a:t>
            </a:r>
          </a:p>
          <a:p>
            <a:pPr lvl="0"/>
            <a:endParaRPr lang="de-AT" sz="1000" b="0" dirty="0"/>
          </a:p>
          <a:p>
            <a:pPr lvl="0"/>
            <a:r>
              <a:rPr lang="en-US" sz="1800" b="0" dirty="0" smtClean="0"/>
              <a:t>There is no general </a:t>
            </a:r>
            <a:r>
              <a:rPr lang="en-US" sz="1800" b="0" dirty="0"/>
              <a:t>consensus on the exact meaning of these, some of them are generic for the whole field, such as quality assurance (internal and external) and quality assessment, while others relate to more specific approaches (quality audit and accreditation</a:t>
            </a:r>
            <a:r>
              <a:rPr lang="en-US" sz="1800" b="0" dirty="0" smtClean="0"/>
              <a:t>)</a:t>
            </a:r>
          </a:p>
          <a:p>
            <a:pPr lvl="0"/>
            <a:endParaRPr lang="de-AT" sz="1000" b="0" dirty="0"/>
          </a:p>
          <a:p>
            <a:pPr lvl="0"/>
            <a:r>
              <a:rPr lang="en-US" sz="1800" b="0" dirty="0"/>
              <a:t>INQAAHE </a:t>
            </a:r>
            <a:r>
              <a:rPr lang="en-US" sz="1800" b="0" dirty="0" smtClean="0"/>
              <a:t>glossary: </a:t>
            </a:r>
            <a:r>
              <a:rPr lang="en-US" sz="1800" b="0" u="sng" dirty="0">
                <a:hlinkClick r:id="rId2"/>
              </a:rPr>
              <a:t>http://www.qualityresearchinternational.com/glossary</a:t>
            </a:r>
            <a:r>
              <a:rPr lang="en-US" sz="1800" b="0" u="sng" dirty="0" smtClean="0">
                <a:hlinkClick r:id="rId2"/>
              </a:rPr>
              <a:t>/</a:t>
            </a:r>
            <a:endParaRPr lang="en-GB" sz="1400" dirty="0">
              <a:solidFill>
                <a:schemeClr val="accent1"/>
              </a:solidFill>
            </a:endParaRPr>
          </a:p>
          <a:p>
            <a:pPr lvl="0"/>
            <a:r>
              <a:rPr lang="en-GB" sz="1800" b="0" dirty="0" smtClean="0">
                <a:solidFill>
                  <a:schemeClr val="accent1"/>
                </a:solidFill>
              </a:rPr>
              <a:t>ECAHE glossary:</a:t>
            </a:r>
            <a:r>
              <a:rPr lang="en-GB" sz="1400" b="0" dirty="0" smtClean="0">
                <a:solidFill>
                  <a:schemeClr val="accent1"/>
                </a:solidFill>
              </a:rPr>
              <a:t> </a:t>
            </a:r>
            <a:r>
              <a:rPr lang="de-AT" sz="1800" b="0" dirty="0">
                <a:hlinkClick r:id="rId3"/>
              </a:rPr>
              <a:t>http://ecahe.eu/w/index.php/Category:Glossary</a:t>
            </a:r>
            <a:endParaRPr lang="de-AT" sz="1800" b="0" dirty="0"/>
          </a:p>
        </p:txBody>
      </p:sp>
    </p:spTree>
    <p:extLst>
      <p:ext uri="{BB962C8B-B14F-4D97-AF65-F5344CB8AC3E}">
        <p14:creationId xmlns:p14="http://schemas.microsoft.com/office/powerpoint/2010/main" val="42565952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285750" y="723547"/>
            <a:ext cx="8420100" cy="3859518"/>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lgn="just"/>
            <a:r>
              <a:rPr lang="en-US" sz="1800" dirty="0" smtClean="0"/>
              <a:t>Quality assurance </a:t>
            </a:r>
            <a:r>
              <a:rPr lang="en-US" sz="1800" b="0" dirty="0" smtClean="0"/>
              <a:t>(QA) is a generic term used as a shorthand for all forms of quality monitoring, evaluation or review.</a:t>
            </a:r>
          </a:p>
          <a:p>
            <a:pPr lvl="0" algn="just"/>
            <a:endParaRPr lang="en-US" sz="1000" b="0" dirty="0"/>
          </a:p>
          <a:p>
            <a:pPr lvl="0" algn="just"/>
            <a:r>
              <a:rPr lang="en-US" sz="1800" dirty="0" smtClean="0"/>
              <a:t>Internal quality assurance </a:t>
            </a:r>
            <a:r>
              <a:rPr lang="en-US" sz="1800" b="0" dirty="0" smtClean="0"/>
              <a:t>(IQA) refers to each institution’s or program’s policies and mechanisms for ensuring that it is fulfilling its own purposes as well as the standards that apply to higher education in general or to the profession or discipline in particular.</a:t>
            </a:r>
          </a:p>
          <a:p>
            <a:pPr lvl="0" algn="just"/>
            <a:endParaRPr lang="en-US" sz="1000" b="0" dirty="0"/>
          </a:p>
          <a:p>
            <a:pPr lvl="0" algn="just"/>
            <a:r>
              <a:rPr lang="en-US" sz="1800" dirty="0" smtClean="0"/>
              <a:t>External quality assurance </a:t>
            </a:r>
            <a:r>
              <a:rPr lang="en-US" sz="1800" b="0" dirty="0" smtClean="0"/>
              <a:t>(EQA) refers to the actions of an external body which may be a Quality Assurance Agency or another body different from the institution, which assesses its operation or that of its programs in order to determine whether it is meeting the standards that have been agreed on.</a:t>
            </a:r>
          </a:p>
          <a:p>
            <a:pPr lvl="1" indent="0" algn="just">
              <a:buNone/>
            </a:pPr>
            <a:endParaRPr lang="en-GB" sz="1000" dirty="0" smtClean="0">
              <a:solidFill>
                <a:schemeClr val="accent1"/>
              </a:solidFill>
            </a:endParaRPr>
          </a:p>
          <a:p>
            <a:pPr algn="just"/>
            <a:r>
              <a:rPr lang="en-US" sz="1800" dirty="0"/>
              <a:t>Accreditation</a:t>
            </a:r>
            <a:r>
              <a:rPr lang="en-US" sz="1800" b="0" dirty="0"/>
              <a:t> is a formal and independent decision indicating that a </a:t>
            </a:r>
            <a:r>
              <a:rPr lang="en-US" sz="1800" b="0" dirty="0" err="1"/>
              <a:t>programme</a:t>
            </a:r>
            <a:r>
              <a:rPr lang="en-US" sz="1800" b="0" dirty="0"/>
              <a:t> and/or an institution meets certain predefined quality standards</a:t>
            </a:r>
            <a:endParaRPr lang="en-GB" sz="1800" b="0" dirty="0"/>
          </a:p>
        </p:txBody>
      </p:sp>
    </p:spTree>
    <p:extLst>
      <p:ext uri="{BB962C8B-B14F-4D97-AF65-F5344CB8AC3E}">
        <p14:creationId xmlns:p14="http://schemas.microsoft.com/office/powerpoint/2010/main" val="4164703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304800" y="885472"/>
            <a:ext cx="8505825" cy="3102388"/>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lgn="just"/>
            <a:r>
              <a:rPr lang="en-US" sz="1800" dirty="0" smtClean="0"/>
              <a:t>Quality </a:t>
            </a:r>
            <a:r>
              <a:rPr lang="en-US" sz="1800" dirty="0"/>
              <a:t>assessment</a:t>
            </a:r>
            <a:r>
              <a:rPr lang="en-US" sz="1800" b="0" dirty="0"/>
              <a:t> is the evaluation of the </a:t>
            </a:r>
            <a:r>
              <a:rPr lang="en-US" sz="1800" b="0" dirty="0" smtClean="0"/>
              <a:t>quality</a:t>
            </a:r>
            <a:r>
              <a:rPr lang="en-US" sz="1800" b="0" dirty="0"/>
              <a:t> itself. Assessment tries to collect data, information and evidence of the quality of the higher education institution as a whole (institutional assessment) or its core activities separately (programme assessment). It goes beyond quality procedures (although it will be included) and tries to judge the quality of input, process and output. Assessment does not necessarily lead to a formal accreditation decision. However, formal accreditation needs to be based on assessment</a:t>
            </a:r>
            <a:r>
              <a:rPr lang="en-US" sz="1800" b="0" dirty="0" smtClean="0"/>
              <a:t>.</a:t>
            </a:r>
          </a:p>
          <a:p>
            <a:pPr lvl="0" algn="just"/>
            <a:endParaRPr lang="en-US" sz="1000" b="0" dirty="0"/>
          </a:p>
          <a:p>
            <a:pPr lvl="0" algn="just"/>
            <a:r>
              <a:rPr lang="en-US" sz="1800" dirty="0"/>
              <a:t>Audit</a:t>
            </a:r>
            <a:r>
              <a:rPr lang="en-US" sz="1800" b="0" dirty="0"/>
              <a:t> is the evaluation or review of procedures, processes and mechanism in a higher education institution or a part of such an institution. Not </a:t>
            </a:r>
            <a:r>
              <a:rPr lang="en-US" sz="1800" b="0" dirty="0" smtClean="0"/>
              <a:t>quality</a:t>
            </a:r>
            <a:r>
              <a:rPr lang="en-US" sz="1800" b="0" dirty="0"/>
              <a:t> itself is subject of review, but procedures and mechanism to assure the quality and the processes to achieve the mission and goals</a:t>
            </a:r>
            <a:r>
              <a:rPr lang="en-US" sz="1800" b="0" dirty="0" smtClean="0"/>
              <a:t>.</a:t>
            </a:r>
            <a:endParaRPr lang="en-GB" sz="1800" dirty="0">
              <a:solidFill>
                <a:srgbClr val="1765AC"/>
              </a:solidFill>
              <a:latin typeface="+mj-lt"/>
              <a:cs typeface="Arial"/>
            </a:endParaRPr>
          </a:p>
        </p:txBody>
      </p:sp>
    </p:spTree>
    <p:extLst>
      <p:ext uri="{BB962C8B-B14F-4D97-AF65-F5344CB8AC3E}">
        <p14:creationId xmlns:p14="http://schemas.microsoft.com/office/powerpoint/2010/main" val="4236943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378023" y="566712"/>
            <a:ext cx="8242102" cy="523220"/>
          </a:xfrm>
        </p:spPr>
        <p:txBody>
          <a:bodyPr/>
          <a:lstStyle/>
          <a:p>
            <a:r>
              <a:rPr lang="en-GB" dirty="0" smtClean="0">
                <a:solidFill>
                  <a:srgbClr val="0C3183"/>
                </a:solidFill>
              </a:rPr>
              <a:t>What is quality in higher education?</a:t>
            </a:r>
          </a:p>
        </p:txBody>
      </p:sp>
      <p:sp>
        <p:nvSpPr>
          <p:cNvPr id="5" name="Marcador de texto 1">
            <a:extLst>
              <a:ext uri="{FF2B5EF4-FFF2-40B4-BE49-F238E27FC236}">
                <a16:creationId xmlns:a16="http://schemas.microsoft.com/office/drawing/2014/main" id="{24E2C919-3B85-C349-B9AD-E8F3438478C9}"/>
              </a:ext>
            </a:extLst>
          </p:cNvPr>
          <p:cNvSpPr txBox="1">
            <a:spLocks/>
          </p:cNvSpPr>
          <p:nvPr/>
        </p:nvSpPr>
        <p:spPr>
          <a:xfrm>
            <a:off x="420072" y="1323966"/>
            <a:ext cx="7904778" cy="2062103"/>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lvl="1" algn="just">
              <a:buFont typeface="Wingdings" panose="05000000000000000000" pitchFamily="2" charset="2"/>
              <a:buChar char="à"/>
            </a:pPr>
            <a:r>
              <a:rPr lang="en-US" sz="2000" dirty="0" smtClean="0">
                <a:solidFill>
                  <a:schemeClr val="accent1"/>
                </a:solidFill>
              </a:rPr>
              <a:t>It is important to raise this question at the beginning of any discussion about quality or quality assurance </a:t>
            </a:r>
            <a:r>
              <a:rPr lang="de-AT" sz="2000" dirty="0" smtClean="0">
                <a:solidFill>
                  <a:schemeClr val="accent1"/>
                </a:solidFill>
              </a:rPr>
              <a:t>in </a:t>
            </a:r>
            <a:r>
              <a:rPr lang="en-US" sz="2000" dirty="0" smtClean="0">
                <a:solidFill>
                  <a:schemeClr val="accent1"/>
                </a:solidFill>
              </a:rPr>
              <a:t>higher education</a:t>
            </a:r>
          </a:p>
          <a:p>
            <a:pPr marL="285750" lvl="1" algn="just">
              <a:buFont typeface="Wingdings" panose="05000000000000000000" pitchFamily="2" charset="2"/>
              <a:buChar char="à"/>
            </a:pPr>
            <a:r>
              <a:rPr lang="de-DE" sz="2000" dirty="0" smtClean="0">
                <a:solidFill>
                  <a:schemeClr val="accent1"/>
                </a:solidFill>
              </a:rPr>
              <a:t>This </a:t>
            </a:r>
            <a:r>
              <a:rPr lang="en-US" sz="2000" dirty="0" smtClean="0">
                <a:solidFill>
                  <a:schemeClr val="accent1"/>
                </a:solidFill>
              </a:rPr>
              <a:t>discussion is often omitted, especially in more technical discussions or rushed policy debates</a:t>
            </a:r>
          </a:p>
          <a:p>
            <a:pPr marL="285750" lvl="1" algn="just">
              <a:buFont typeface="Wingdings" panose="05000000000000000000" pitchFamily="2" charset="2"/>
              <a:buChar char="à"/>
            </a:pPr>
            <a:r>
              <a:rPr lang="en-US" sz="2000" dirty="0" smtClean="0">
                <a:solidFill>
                  <a:schemeClr val="accent1"/>
                </a:solidFill>
              </a:rPr>
              <a:t>There is no single, universally accepted</a:t>
            </a:r>
            <a:r>
              <a:rPr lang="de-DE" sz="2000" dirty="0" smtClean="0">
                <a:solidFill>
                  <a:schemeClr val="accent1"/>
                </a:solidFill>
              </a:rPr>
              <a:t> </a:t>
            </a:r>
            <a:r>
              <a:rPr lang="en-US" sz="2000" dirty="0" smtClean="0">
                <a:solidFill>
                  <a:schemeClr val="accent1"/>
                </a:solidFill>
              </a:rPr>
              <a:t>definition of quality in higher education</a:t>
            </a:r>
            <a:r>
              <a:rPr lang="de-DE" sz="2000" dirty="0" smtClean="0">
                <a:solidFill>
                  <a:schemeClr val="accent1"/>
                </a:solidFill>
              </a:rPr>
              <a:t>, </a:t>
            </a:r>
            <a:r>
              <a:rPr lang="en-US" sz="2000" dirty="0" smtClean="0">
                <a:solidFill>
                  <a:schemeClr val="accent1"/>
                </a:solidFill>
              </a:rPr>
              <a:t>but there are different ways to think about quality</a:t>
            </a:r>
          </a:p>
        </p:txBody>
      </p:sp>
    </p:spTree>
    <p:extLst>
      <p:ext uri="{BB962C8B-B14F-4D97-AF65-F5344CB8AC3E}">
        <p14:creationId xmlns:p14="http://schemas.microsoft.com/office/powerpoint/2010/main" val="11988357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427507" y="571802"/>
            <a:ext cx="2494114" cy="1040285"/>
          </a:xfrm>
        </p:spPr>
        <p:txBody>
          <a:bodyPr/>
          <a:lstStyle/>
          <a:p>
            <a:r>
              <a:rPr lang="en-GB" dirty="0" smtClean="0">
                <a:solidFill>
                  <a:srgbClr val="0C3183"/>
                </a:solidFill>
              </a:rPr>
              <a:t>5 ways to think </a:t>
            </a:r>
          </a:p>
          <a:p>
            <a:r>
              <a:rPr lang="en-GB" dirty="0" smtClean="0">
                <a:solidFill>
                  <a:srgbClr val="0C3183"/>
                </a:solidFill>
              </a:rPr>
              <a:t>about quality</a:t>
            </a:r>
            <a:endParaRPr lang="en-GB" dirty="0">
              <a:solidFill>
                <a:srgbClr val="0C3183"/>
              </a:solidFill>
            </a:endParaRP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711200" y="1323622"/>
            <a:ext cx="7412445" cy="566309"/>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indent="0" algn="just">
              <a:buNone/>
            </a:pPr>
            <a:endParaRPr lang="en-GB" sz="1400" dirty="0">
              <a:solidFill>
                <a:schemeClr val="accent1"/>
              </a:solidFill>
            </a:endParaRPr>
          </a:p>
          <a:p>
            <a:pPr marL="0" lvl="1" indent="0" algn="just">
              <a:buNone/>
            </a:pPr>
            <a:endParaRPr lang="en-US" sz="1400" dirty="0">
              <a:solidFill>
                <a:schemeClr val="accent1"/>
              </a:solidFill>
            </a:endParaRPr>
          </a:p>
        </p:txBody>
      </p:sp>
      <p:pic>
        <p:nvPicPr>
          <p:cNvPr id="7" name="Grafik 6"/>
          <p:cNvPicPr>
            <a:picLocks noChangeAspect="1"/>
          </p:cNvPicPr>
          <p:nvPr/>
        </p:nvPicPr>
        <p:blipFill>
          <a:blip r:embed="rId3"/>
          <a:stretch>
            <a:fillRect/>
          </a:stretch>
        </p:blipFill>
        <p:spPr>
          <a:xfrm>
            <a:off x="3373696" y="645143"/>
            <a:ext cx="4297873" cy="4498357"/>
          </a:xfrm>
          <a:prstGeom prst="rect">
            <a:avLst/>
          </a:prstGeom>
        </p:spPr>
      </p:pic>
    </p:spTree>
    <p:extLst>
      <p:ext uri="{BB962C8B-B14F-4D97-AF65-F5344CB8AC3E}">
        <p14:creationId xmlns:p14="http://schemas.microsoft.com/office/powerpoint/2010/main" val="1276146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420072" y="571802"/>
            <a:ext cx="6482048" cy="523220"/>
          </a:xfrm>
        </p:spPr>
        <p:txBody>
          <a:bodyPr/>
          <a:lstStyle/>
          <a:p>
            <a:r>
              <a:rPr lang="en-GB" dirty="0" smtClean="0">
                <a:solidFill>
                  <a:srgbClr val="0C3183"/>
                </a:solidFill>
              </a:rPr>
              <a:t>5 ways to think about quality</a:t>
            </a: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420072" y="1095022"/>
            <a:ext cx="8152428" cy="3619452"/>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lvl="1" algn="just">
              <a:buFont typeface="Wingdings" panose="05000000000000000000" pitchFamily="2" charset="2"/>
              <a:buChar char="à"/>
            </a:pPr>
            <a:r>
              <a:rPr lang="en-AU" sz="1800" dirty="0">
                <a:solidFill>
                  <a:schemeClr val="accent1"/>
                </a:solidFill>
              </a:rPr>
              <a:t>Quality as exceptional/excellence – this view refers to quality as exceptional with regard to the highest academic standards and excellence. By definition, this kind of quality is not attainable by all.</a:t>
            </a:r>
          </a:p>
          <a:p>
            <a:pPr marL="285750" lvl="1" algn="just">
              <a:buFont typeface="Wingdings" panose="05000000000000000000" pitchFamily="2" charset="2"/>
              <a:buChar char="à"/>
            </a:pPr>
            <a:endParaRPr lang="de-AT" sz="1000" dirty="0">
              <a:solidFill>
                <a:schemeClr val="accent1"/>
              </a:solidFill>
            </a:endParaRPr>
          </a:p>
          <a:p>
            <a:pPr marL="285750" lvl="1" algn="just">
              <a:buFont typeface="Wingdings" panose="05000000000000000000" pitchFamily="2" charset="2"/>
              <a:buChar char="à"/>
            </a:pPr>
            <a:r>
              <a:rPr lang="en-AU" sz="1800" dirty="0">
                <a:solidFill>
                  <a:schemeClr val="accent1"/>
                </a:solidFill>
              </a:rPr>
              <a:t>Quality as perfection or consistency – this approach looks at quality as a process to eliminate defects and aiming for a consistent or flawless outcome.  In this view, quality can be attained by all by focusing on consistency (constantly improving and eliminating flaws).</a:t>
            </a:r>
          </a:p>
          <a:p>
            <a:pPr marL="285750" lvl="1" algn="just">
              <a:buFont typeface="Wingdings" panose="05000000000000000000" pitchFamily="2" charset="2"/>
              <a:buChar char="à"/>
            </a:pPr>
            <a:endParaRPr lang="de-AT" sz="1000" dirty="0">
              <a:solidFill>
                <a:schemeClr val="accent1"/>
              </a:solidFill>
            </a:endParaRPr>
          </a:p>
          <a:p>
            <a:pPr marL="285750" lvl="1" algn="just">
              <a:buFont typeface="Wingdings" panose="05000000000000000000" pitchFamily="2" charset="2"/>
              <a:buChar char="à"/>
            </a:pPr>
            <a:r>
              <a:rPr lang="en-AU" sz="1800" dirty="0">
                <a:solidFill>
                  <a:schemeClr val="accent1"/>
                </a:solidFill>
              </a:rPr>
              <a:t>Quality as fitness for purpose – in this view quality is measured by the level of </a:t>
            </a:r>
            <a:r>
              <a:rPr lang="en-US" sz="1800" dirty="0" smtClean="0">
                <a:solidFill>
                  <a:schemeClr val="accent1"/>
                </a:solidFill>
              </a:rPr>
              <a:t>fulfillment</a:t>
            </a:r>
            <a:r>
              <a:rPr lang="en-AU" sz="1800" dirty="0" smtClean="0">
                <a:solidFill>
                  <a:schemeClr val="accent1"/>
                </a:solidFill>
              </a:rPr>
              <a:t> </a:t>
            </a:r>
            <a:r>
              <a:rPr lang="en-AU" sz="1800" dirty="0">
                <a:solidFill>
                  <a:schemeClr val="accent1"/>
                </a:solidFill>
              </a:rPr>
              <a:t>of a stated purpose, mission or goals - either by an institution or an academic program; the exact meaning will vary depending on the actual purpose envisioned</a:t>
            </a:r>
            <a:r>
              <a:rPr lang="en-AU" sz="1800" dirty="0" smtClean="0">
                <a:solidFill>
                  <a:schemeClr val="accent1"/>
                </a:solidFill>
              </a:rPr>
              <a:t>.</a:t>
            </a:r>
            <a:endParaRPr lang="de-AT" sz="1800" dirty="0">
              <a:solidFill>
                <a:schemeClr val="accent1"/>
              </a:solidFill>
            </a:endParaRPr>
          </a:p>
        </p:txBody>
      </p:sp>
    </p:spTree>
    <p:extLst>
      <p:ext uri="{BB962C8B-B14F-4D97-AF65-F5344CB8AC3E}">
        <p14:creationId xmlns:p14="http://schemas.microsoft.com/office/powerpoint/2010/main" val="6036225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quarter" idx="12"/>
          </p:nvPr>
        </p:nvSpPr>
        <p:spPr>
          <a:xfrm>
            <a:off x="420072" y="571802"/>
            <a:ext cx="6482048" cy="523220"/>
          </a:xfrm>
        </p:spPr>
        <p:txBody>
          <a:bodyPr/>
          <a:lstStyle/>
          <a:p>
            <a:r>
              <a:rPr lang="en-GB" dirty="0" smtClean="0">
                <a:solidFill>
                  <a:srgbClr val="0C3183"/>
                </a:solidFill>
              </a:rPr>
              <a:t>5 ways to think about quality</a:t>
            </a:r>
          </a:p>
        </p:txBody>
      </p:sp>
      <p:sp>
        <p:nvSpPr>
          <p:cNvPr id="3" name="Marcador de texto 1">
            <a:extLst>
              <a:ext uri="{FF2B5EF4-FFF2-40B4-BE49-F238E27FC236}">
                <a16:creationId xmlns:a16="http://schemas.microsoft.com/office/drawing/2014/main" id="{24E2C919-3B85-C349-B9AD-E8F3438478C9}"/>
              </a:ext>
            </a:extLst>
          </p:cNvPr>
          <p:cNvSpPr txBox="1">
            <a:spLocks/>
          </p:cNvSpPr>
          <p:nvPr/>
        </p:nvSpPr>
        <p:spPr>
          <a:xfrm>
            <a:off x="420072" y="1323966"/>
            <a:ext cx="7990503" cy="2825389"/>
          </a:xfrm>
          <a:prstGeom prst="rect">
            <a:avLst/>
          </a:prstGeom>
          <a:noFill/>
        </p:spPr>
        <p:txBody>
          <a:bodyPr wrap="square" rtlCol="0">
            <a:spAutoFit/>
          </a:bodyPr>
          <a:lstStyle>
            <a:lvl1pPr marL="0" indent="0" algn="l" defTabSz="457200" rtl="0" eaLnBrk="1" latinLnBrk="0" hangingPunct="1">
              <a:spcBef>
                <a:spcPct val="20000"/>
              </a:spcBef>
              <a:buFont typeface="Arial"/>
              <a:buNone/>
              <a:defRPr lang="es-ES_tradnl" sz="2800" b="1" kern="1200" dirty="0" smtClean="0">
                <a:solidFill>
                  <a:srgbClr val="1765AC"/>
                </a:solidFill>
                <a:latin typeface="+mj-lt"/>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lvl="1" algn="just">
              <a:buFont typeface="Wingdings" panose="05000000000000000000" pitchFamily="2" charset="2"/>
              <a:buChar char="à"/>
            </a:pPr>
            <a:r>
              <a:rPr lang="en-AU" sz="1800" dirty="0" smtClean="0">
                <a:solidFill>
                  <a:schemeClr val="accent1"/>
                </a:solidFill>
              </a:rPr>
              <a:t>Quality </a:t>
            </a:r>
            <a:r>
              <a:rPr lang="en-AU" sz="1800" dirty="0">
                <a:solidFill>
                  <a:schemeClr val="accent1"/>
                </a:solidFill>
              </a:rPr>
              <a:t>as value for money – the focus here is on the output per input ratio, with the aim of gaining more efficiency. In other words, this is similar to a return on investment approach.  Quality is attained when a better or higher outcome can be achieved at the same cost, or if the cost can be decreased while the outcome level is maintained.</a:t>
            </a:r>
          </a:p>
          <a:p>
            <a:pPr marL="285750" lvl="1" algn="just">
              <a:buFont typeface="Wingdings" panose="05000000000000000000" pitchFamily="2" charset="2"/>
              <a:buChar char="à"/>
            </a:pPr>
            <a:endParaRPr lang="de-AT" sz="1000" dirty="0">
              <a:solidFill>
                <a:schemeClr val="accent1"/>
              </a:solidFill>
            </a:endParaRPr>
          </a:p>
          <a:p>
            <a:pPr marL="285750" lvl="1" algn="just">
              <a:buFont typeface="Wingdings" panose="05000000000000000000" pitchFamily="2" charset="2"/>
              <a:buChar char="à"/>
            </a:pPr>
            <a:r>
              <a:rPr lang="en-AU" sz="1800" dirty="0">
                <a:solidFill>
                  <a:schemeClr val="accent1"/>
                </a:solidFill>
              </a:rPr>
              <a:t>Quality as transformation – this approach looks learning that is centered on the student; views quality as value-added and transformation and empowerment of a student through the learning process. In this scheme, quality is achieved when the learning proves transformative for the student.</a:t>
            </a:r>
            <a:endParaRPr lang="de-AT" sz="1800" dirty="0">
              <a:solidFill>
                <a:schemeClr val="accent1"/>
              </a:solidFill>
            </a:endParaRPr>
          </a:p>
        </p:txBody>
      </p:sp>
    </p:spTree>
    <p:extLst>
      <p:ext uri="{BB962C8B-B14F-4D97-AF65-F5344CB8AC3E}">
        <p14:creationId xmlns:p14="http://schemas.microsoft.com/office/powerpoint/2010/main" val="340201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BARBAR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2160</Words>
  <Application>Microsoft Office PowerPoint</Application>
  <PresentationFormat>Bildschirmpräsentation (16:9)</PresentationFormat>
  <Paragraphs>186</Paragraphs>
  <Slides>28</Slides>
  <Notes>5</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28</vt:i4>
      </vt:variant>
    </vt:vector>
  </HeadingPairs>
  <TitlesOfParts>
    <vt:vector size="36" baseType="lpstr">
      <vt:lpstr>Arial</vt:lpstr>
      <vt:lpstr>Calibri</vt:lpstr>
      <vt:lpstr>Franklin Gothic Book</vt:lpstr>
      <vt:lpstr>Lato Light</vt:lpstr>
      <vt:lpstr>Times New Roman</vt:lpstr>
      <vt:lpstr>Verdana</vt:lpstr>
      <vt:lpstr>Wingdings</vt:lpstr>
      <vt:lpstr>BARBARA</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MARISA</dc:creator>
  <cp:keywords/>
  <dc:description/>
  <cp:lastModifiedBy>Schörg Kerstin</cp:lastModifiedBy>
  <cp:revision>449</cp:revision>
  <cp:lastPrinted>2017-04-27T17:45:50Z</cp:lastPrinted>
  <dcterms:created xsi:type="dcterms:W3CDTF">2017-04-20T23:55:32Z</dcterms:created>
  <dcterms:modified xsi:type="dcterms:W3CDTF">2020-04-09T14:55:01Z</dcterms:modified>
  <cp:category/>
</cp:coreProperties>
</file>